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2" r:id="rId5"/>
  </p:sldIdLst>
  <p:sldSz cx="13684250" cy="2438241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12" userDrawn="1">
          <p15:clr>
            <a:srgbClr val="A4A3A4"/>
          </p15:clr>
        </p15:guide>
        <p15:guide id="2" pos="431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var Villa" initials="IV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AB8E"/>
    <a:srgbClr val="D3DA00"/>
    <a:srgbClr val="D3D900"/>
    <a:srgbClr val="500403"/>
    <a:srgbClr val="B74C00"/>
    <a:srgbClr val="FF6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4C74E3-7CE9-4C96-938C-2753CC130813}" v="2" dt="2021-11-09T13:47:06.3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7"/>
    <p:restoredTop sz="91565"/>
  </p:normalViewPr>
  <p:slideViewPr>
    <p:cSldViewPr showGuides="1">
      <p:cViewPr varScale="1">
        <p:scale>
          <a:sx n="30" d="100"/>
          <a:sy n="30" d="100"/>
        </p:scale>
        <p:origin x="3504" y="96"/>
      </p:cViewPr>
      <p:guideLst>
        <p:guide orient="horz" pos="6712"/>
        <p:guide pos="431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ne Eikefjord" userId="55f74086-5ac9-4c0c-846f-f553f15710bd" providerId="ADAL" clId="{C74C74E3-7CE9-4C96-938C-2753CC130813}"/>
    <pc:docChg chg="modSld">
      <pc:chgData name="Lene Eikefjord" userId="55f74086-5ac9-4c0c-846f-f553f15710bd" providerId="ADAL" clId="{C74C74E3-7CE9-4C96-938C-2753CC130813}" dt="2021-11-09T13:47:39.377" v="74" actId="113"/>
      <pc:docMkLst>
        <pc:docMk/>
      </pc:docMkLst>
      <pc:sldChg chg="modSp mod">
        <pc:chgData name="Lene Eikefjord" userId="55f74086-5ac9-4c0c-846f-f553f15710bd" providerId="ADAL" clId="{C74C74E3-7CE9-4C96-938C-2753CC130813}" dt="2021-11-09T13:47:39.377" v="74" actId="113"/>
        <pc:sldMkLst>
          <pc:docMk/>
          <pc:sldMk cId="4121855574" sldId="272"/>
        </pc:sldMkLst>
        <pc:spChg chg="mod">
          <ac:chgData name="Lene Eikefjord" userId="55f74086-5ac9-4c0c-846f-f553f15710bd" providerId="ADAL" clId="{C74C74E3-7CE9-4C96-938C-2753CC130813}" dt="2021-11-09T13:47:39.377" v="74" actId="113"/>
          <ac:spMkLst>
            <pc:docMk/>
            <pc:sldMk cId="4121855574" sldId="272"/>
            <ac:spMk id="5" creationId="{76EE98E1-4DEF-4FD9-9452-9E3B93BD098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726CD-1E4B-447A-9E44-0894C5939F8B}" type="datetimeFigureOut">
              <a:rPr lang="nb-NO" smtClean="0"/>
              <a:t>09.11.2021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466975" y="685800"/>
            <a:ext cx="1924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0A777-6995-428B-A366-617210CC77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800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2466975" y="685800"/>
            <a:ext cx="192405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0A777-6995-428B-A366-617210CC7787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8295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0966320"/>
      </p:ext>
    </p:extLst>
  </p:cSld>
  <p:clrMapOvr>
    <a:masterClrMapping/>
  </p:clrMapOvr>
  <p:transition spd="slow" advTm="10000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>
            <a:extLst>
              <a:ext uri="{FF2B5EF4-FFF2-40B4-BE49-F238E27FC236}">
                <a16:creationId xmlns:a16="http://schemas.microsoft.com/office/drawing/2014/main" id="{A82A3131-9A38-F74F-8849-7555A61D1A7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5335656" y="5309466"/>
            <a:ext cx="24375233" cy="13724316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C18A2594-1013-8D4F-A15B-C8CAE0781E6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929" b="34105"/>
          <a:stretch/>
        </p:blipFill>
        <p:spPr>
          <a:xfrm>
            <a:off x="3529757" y="16295662"/>
            <a:ext cx="10194561" cy="8105106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08A39EFB-9E65-0540-B905-98212916CF6A}"/>
              </a:ext>
            </a:extLst>
          </p:cNvPr>
          <p:cNvSpPr/>
          <p:nvPr userDrawn="1"/>
        </p:nvSpPr>
        <p:spPr>
          <a:xfrm>
            <a:off x="0" y="-57521"/>
            <a:ext cx="13684250" cy="23996207"/>
          </a:xfrm>
          <a:prstGeom prst="rect">
            <a:avLst/>
          </a:prstGeom>
          <a:solidFill>
            <a:srgbClr val="034F59">
              <a:alpha val="6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1C5214BC-4D07-9E41-BE5E-CCCE433A01F8}"/>
              </a:ext>
            </a:extLst>
          </p:cNvPr>
          <p:cNvSpPr/>
          <p:nvPr userDrawn="1"/>
        </p:nvSpPr>
        <p:spPr>
          <a:xfrm>
            <a:off x="-358674" y="23928510"/>
            <a:ext cx="14329592" cy="472258"/>
          </a:xfrm>
          <a:prstGeom prst="rect">
            <a:avLst/>
          </a:prstGeom>
          <a:solidFill>
            <a:srgbClr val="D3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010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21DFC82F-962D-794A-9A0E-41D266097D52}"/>
              </a:ext>
            </a:extLst>
          </p:cNvPr>
          <p:cNvSpPr/>
          <p:nvPr userDrawn="1"/>
        </p:nvSpPr>
        <p:spPr>
          <a:xfrm>
            <a:off x="-358674" y="23484784"/>
            <a:ext cx="14329592" cy="453903"/>
          </a:xfrm>
          <a:prstGeom prst="rect">
            <a:avLst/>
          </a:prstGeom>
          <a:solidFill>
            <a:srgbClr val="D3D900">
              <a:alpha val="5992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010"/>
          </a:p>
        </p:txBody>
      </p:sp>
    </p:spTree>
    <p:extLst>
      <p:ext uri="{BB962C8B-B14F-4D97-AF65-F5344CB8AC3E}">
        <p14:creationId xmlns:p14="http://schemas.microsoft.com/office/powerpoint/2010/main" val="4283512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 advTm="10000">
    <p:wipe dir="r"/>
  </p:transition>
  <p:txStyles>
    <p:titleStyle>
      <a:lvl1pPr algn="ctr" defTabSz="513161" rtl="0" eaLnBrk="1" latinLnBrk="0" hangingPunct="1">
        <a:spcBef>
          <a:spcPct val="0"/>
        </a:spcBef>
        <a:buNone/>
        <a:defRPr sz="2469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92435" indent="-192435" algn="l" defTabSz="5131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796" kern="1200">
          <a:solidFill>
            <a:schemeClr val="bg1"/>
          </a:solidFill>
          <a:latin typeface="+mn-lt"/>
          <a:ea typeface="+mn-ea"/>
          <a:cs typeface="+mn-cs"/>
        </a:defRPr>
      </a:lvl1pPr>
      <a:lvl2pPr marL="416944" indent="-160363" algn="l" defTabSz="513161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1" kern="1200">
          <a:solidFill>
            <a:schemeClr val="bg1"/>
          </a:solidFill>
          <a:latin typeface="+mn-lt"/>
          <a:ea typeface="+mn-ea"/>
          <a:cs typeface="+mn-cs"/>
        </a:defRPr>
      </a:lvl2pPr>
      <a:lvl3pPr marL="641452" indent="-128290" algn="l" defTabSz="5131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347" kern="1200">
          <a:solidFill>
            <a:schemeClr val="bg1"/>
          </a:solidFill>
          <a:latin typeface="+mn-lt"/>
          <a:ea typeface="+mn-ea"/>
          <a:cs typeface="+mn-cs"/>
        </a:defRPr>
      </a:lvl3pPr>
      <a:lvl4pPr marL="898032" indent="-128290" algn="l" defTabSz="513161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2" kern="1200">
          <a:solidFill>
            <a:schemeClr val="bg1"/>
          </a:solidFill>
          <a:latin typeface="+mn-lt"/>
          <a:ea typeface="+mn-ea"/>
          <a:cs typeface="+mn-cs"/>
        </a:defRPr>
      </a:lvl4pPr>
      <a:lvl5pPr marL="1154613" indent="-128290" algn="l" defTabSz="513161" rtl="0" eaLnBrk="1" latinLnBrk="0" hangingPunct="1">
        <a:spcBef>
          <a:spcPct val="20000"/>
        </a:spcBef>
        <a:buFont typeface="Arial" panose="020B0604020202020204" pitchFamily="34" charset="0"/>
        <a:buChar char="»"/>
        <a:defRPr sz="1122" kern="1200">
          <a:solidFill>
            <a:schemeClr val="bg1"/>
          </a:solidFill>
          <a:latin typeface="+mn-lt"/>
          <a:ea typeface="+mn-ea"/>
          <a:cs typeface="+mn-cs"/>
        </a:defRPr>
      </a:lvl5pPr>
      <a:lvl6pPr marL="1411194" indent="-128290" algn="l" defTabSz="5131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2" kern="1200">
          <a:solidFill>
            <a:schemeClr val="tx1"/>
          </a:solidFill>
          <a:latin typeface="+mn-lt"/>
          <a:ea typeface="+mn-ea"/>
          <a:cs typeface="+mn-cs"/>
        </a:defRPr>
      </a:lvl6pPr>
      <a:lvl7pPr marL="1667774" indent="-128290" algn="l" defTabSz="5131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2" kern="1200">
          <a:solidFill>
            <a:schemeClr val="tx1"/>
          </a:solidFill>
          <a:latin typeface="+mn-lt"/>
          <a:ea typeface="+mn-ea"/>
          <a:cs typeface="+mn-cs"/>
        </a:defRPr>
      </a:lvl7pPr>
      <a:lvl8pPr marL="1924355" indent="-128290" algn="l" defTabSz="5131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2" kern="1200">
          <a:solidFill>
            <a:schemeClr val="tx1"/>
          </a:solidFill>
          <a:latin typeface="+mn-lt"/>
          <a:ea typeface="+mn-ea"/>
          <a:cs typeface="+mn-cs"/>
        </a:defRPr>
      </a:lvl8pPr>
      <a:lvl9pPr marL="2180935" indent="-128290" algn="l" defTabSz="5131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513161" rtl="0" eaLnBrk="1" latinLnBrk="0" hangingPunct="1">
        <a:defRPr sz="1010" kern="1200">
          <a:solidFill>
            <a:schemeClr val="tx1"/>
          </a:solidFill>
          <a:latin typeface="+mn-lt"/>
          <a:ea typeface="+mn-ea"/>
          <a:cs typeface="+mn-cs"/>
        </a:defRPr>
      </a:lvl1pPr>
      <a:lvl2pPr marL="256581" algn="l" defTabSz="513161" rtl="0" eaLnBrk="1" latinLnBrk="0" hangingPunct="1">
        <a:defRPr sz="1010" kern="1200">
          <a:solidFill>
            <a:schemeClr val="tx1"/>
          </a:solidFill>
          <a:latin typeface="+mn-lt"/>
          <a:ea typeface="+mn-ea"/>
          <a:cs typeface="+mn-cs"/>
        </a:defRPr>
      </a:lvl2pPr>
      <a:lvl3pPr marL="513161" algn="l" defTabSz="513161" rtl="0" eaLnBrk="1" latinLnBrk="0" hangingPunct="1">
        <a:defRPr sz="1010" kern="1200">
          <a:solidFill>
            <a:schemeClr val="tx1"/>
          </a:solidFill>
          <a:latin typeface="+mn-lt"/>
          <a:ea typeface="+mn-ea"/>
          <a:cs typeface="+mn-cs"/>
        </a:defRPr>
      </a:lvl3pPr>
      <a:lvl4pPr marL="769742" algn="l" defTabSz="513161" rtl="0" eaLnBrk="1" latinLnBrk="0" hangingPunct="1">
        <a:defRPr sz="1010" kern="1200">
          <a:solidFill>
            <a:schemeClr val="tx1"/>
          </a:solidFill>
          <a:latin typeface="+mn-lt"/>
          <a:ea typeface="+mn-ea"/>
          <a:cs typeface="+mn-cs"/>
        </a:defRPr>
      </a:lvl4pPr>
      <a:lvl5pPr marL="1026323" algn="l" defTabSz="513161" rtl="0" eaLnBrk="1" latinLnBrk="0" hangingPunct="1">
        <a:defRPr sz="1010" kern="1200">
          <a:solidFill>
            <a:schemeClr val="tx1"/>
          </a:solidFill>
          <a:latin typeface="+mn-lt"/>
          <a:ea typeface="+mn-ea"/>
          <a:cs typeface="+mn-cs"/>
        </a:defRPr>
      </a:lvl5pPr>
      <a:lvl6pPr marL="1282903" algn="l" defTabSz="513161" rtl="0" eaLnBrk="1" latinLnBrk="0" hangingPunct="1">
        <a:defRPr sz="1010" kern="1200">
          <a:solidFill>
            <a:schemeClr val="tx1"/>
          </a:solidFill>
          <a:latin typeface="+mn-lt"/>
          <a:ea typeface="+mn-ea"/>
          <a:cs typeface="+mn-cs"/>
        </a:defRPr>
      </a:lvl6pPr>
      <a:lvl7pPr marL="1539484" algn="l" defTabSz="513161" rtl="0" eaLnBrk="1" latinLnBrk="0" hangingPunct="1">
        <a:defRPr sz="1010" kern="1200">
          <a:solidFill>
            <a:schemeClr val="tx1"/>
          </a:solidFill>
          <a:latin typeface="+mn-lt"/>
          <a:ea typeface="+mn-ea"/>
          <a:cs typeface="+mn-cs"/>
        </a:defRPr>
      </a:lvl7pPr>
      <a:lvl8pPr marL="1796064" algn="l" defTabSz="513161" rtl="0" eaLnBrk="1" latinLnBrk="0" hangingPunct="1">
        <a:defRPr sz="1010" kern="1200">
          <a:solidFill>
            <a:schemeClr val="tx1"/>
          </a:solidFill>
          <a:latin typeface="+mn-lt"/>
          <a:ea typeface="+mn-ea"/>
          <a:cs typeface="+mn-cs"/>
        </a:defRPr>
      </a:lvl8pPr>
      <a:lvl9pPr marL="2052645" algn="l" defTabSz="513161" rtl="0" eaLnBrk="1" latinLnBrk="0" hangingPunct="1">
        <a:defRPr sz="10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DD5D19D6-AAC0-6844-8EDE-4F4689791D51}"/>
              </a:ext>
            </a:extLst>
          </p:cNvPr>
          <p:cNvSpPr txBox="1"/>
          <p:nvPr/>
        </p:nvSpPr>
        <p:spPr>
          <a:xfrm>
            <a:off x="410808" y="1317998"/>
            <a:ext cx="128626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8000" b="1" dirty="0">
                <a:solidFill>
                  <a:schemeClr val="bg1"/>
                </a:solidFill>
                <a:latin typeface="Montserrat" pitchFamily="2" charset="77"/>
              </a:rPr>
              <a:t>ASIA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76EE98E1-4DEF-4FD9-9452-9E3B93BD098E}"/>
              </a:ext>
            </a:extLst>
          </p:cNvPr>
          <p:cNvSpPr txBox="1"/>
          <p:nvPr/>
        </p:nvSpPr>
        <p:spPr>
          <a:xfrm>
            <a:off x="1225501" y="4414342"/>
            <a:ext cx="11665296" cy="176971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09.00 	Vi ønsker velkommen og setter tonen for samlingen</a:t>
            </a:r>
            <a:endParaRPr lang="nb-NO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Liv Kari Skudal Hansteen, </a:t>
            </a:r>
            <a:r>
              <a:rPr lang="nb-NO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leder for Strategisk råd 	SAMMEN2020</a:t>
            </a:r>
            <a:endParaRPr lang="nb-NO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nb-NO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Et tilbakeblikk på hva vi har oppnådd så langt i SAMMEN2020</a:t>
            </a:r>
            <a:endParaRPr lang="nb-NO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Marianne W Røiseland, </a:t>
            </a:r>
            <a:r>
              <a:rPr lang="nb-NO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Rørentreprenørene Norge</a:t>
            </a:r>
            <a:endParaRPr lang="nb-NO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nb-NO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Hva er målet for denne samlingen?</a:t>
            </a:r>
            <a:endParaRPr lang="nb-NO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Tone Tellevik Dahl, </a:t>
            </a:r>
            <a:r>
              <a:rPr lang="nb-NO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Norsk Eiendom</a:t>
            </a:r>
            <a:endParaRPr lang="nb-NO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nb-NO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Regjeringsplattform, klimarapport og harde fakta: Hva må vi forholde oss til når vi sammen skal se fremover?</a:t>
            </a:r>
            <a:endParaRPr lang="nb-NO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Kari Sandberg, </a:t>
            </a:r>
            <a:r>
              <a:rPr lang="nb-NO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Entreprenørforeningen - Bygg og Anlegg</a:t>
            </a:r>
            <a:endParaRPr lang="nb-NO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nb-NO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Hvordan legger vi opp dagen?</a:t>
            </a:r>
            <a:endParaRPr lang="nb-NO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09.15 	Korte innspill fra partnere</a:t>
            </a:r>
            <a:endParaRPr lang="nb-NO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Hvordan har vi fulgt opp fokusområdet i 2021, og hva mener vi er viktig for næringen 	de neste to årene?</a:t>
            </a:r>
            <a:endParaRPr lang="nb-NO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Nye veier</a:t>
            </a:r>
            <a:r>
              <a:rPr lang="nb-NO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Adm. direktør Anette Aanesland</a:t>
            </a:r>
            <a:endParaRPr lang="nb-NO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Backe </a:t>
            </a:r>
            <a:r>
              <a:rPr lang="nb-NO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Konsernsjef Eirik Gjelsvik</a:t>
            </a:r>
            <a:endParaRPr lang="nb-NO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Sweco </a:t>
            </a:r>
            <a:r>
              <a:rPr lang="nb-NO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Adm. direktør</a:t>
            </a:r>
            <a:r>
              <a:rPr lang="nb-NO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nb-NO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Grete Aspelund</a:t>
            </a:r>
            <a:endParaRPr lang="nb-NO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nb-NO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Arkitektbedriftene </a:t>
            </a:r>
            <a:r>
              <a:rPr lang="nb-NO" sz="2400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adm.dir</a:t>
            </a:r>
            <a:r>
              <a:rPr lang="nb-NO" sz="2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Egil Skavang</a:t>
            </a:r>
            <a:endParaRPr lang="nb-NO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10.05	Samtaler rundt bordene om følgende spørsmål</a:t>
            </a:r>
            <a:endParaRPr lang="nb-NO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Når vi i 2023 ser tilbake:</a:t>
            </a:r>
            <a:endParaRPr lang="nb-NO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nb-NO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Hva er vi stolt over å ha oppnådd som næring?</a:t>
            </a:r>
            <a:endParaRPr lang="nb-NO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nb-NO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Hva er vi stolt over å ha fått gjennomslag for politisk?</a:t>
            </a:r>
            <a:endParaRPr lang="nb-NO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nb-NO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Hva ønsker vi at SAMMEN2020 skal ha bidratt med?</a:t>
            </a:r>
            <a:endParaRPr lang="nb-NO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nb-NO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Hva skal hver enkelt bedrift sitte igjen med etter å ha deltatt i SAMMEN2020?</a:t>
            </a:r>
            <a:endParaRPr lang="nb-NO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10.25	Pause</a:t>
            </a:r>
            <a:endParaRPr lang="nb-NO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nb-NO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10.40	Oppsummering av diskusjonen så langt, kommentarer</a:t>
            </a:r>
            <a:endParaRPr lang="nb-NO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nb-NO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10.55	Flere korte innledninger om bærekraftsarbeid</a:t>
            </a:r>
            <a:endParaRPr lang="nb-NO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Caverion</a:t>
            </a:r>
            <a:r>
              <a:rPr lang="nb-NO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nb-NO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Et ambisiøst bærekraftsmål, adm. direktør Knut Gaaserud</a:t>
            </a:r>
            <a:endParaRPr lang="nb-NO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Norcem Brevik</a:t>
            </a:r>
            <a:r>
              <a:rPr lang="nb-NO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nb-NO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Karbonfangstprosjektet, direktør bærekraft Per Brevik HeidelbergCement Northern 	Europe </a:t>
            </a:r>
            <a:endParaRPr lang="nb-NO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Aspelin Ramm/Oslo Spektrum</a:t>
            </a:r>
            <a:r>
              <a:rPr lang="nb-NO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nb-NO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Samarbeid som utfyller og utfordrer, konsernsjef Gunnar Bøyum/adm. direktør Gunn 	Helen Hagen</a:t>
            </a:r>
            <a:endParaRPr lang="nb-NO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Fremtidens ledere</a:t>
            </a:r>
            <a:r>
              <a:rPr lang="nb-NO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nb-NO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nb-NO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Forventninger til dagens ledere, Kirsten Syvertsen, Norcem   </a:t>
            </a:r>
            <a:endParaRPr lang="nb-NO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11.35   Arbeid med kommunikasjon</a:t>
            </a:r>
            <a:endParaRPr lang="nb-NO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Hva har vi oppnådd, og hvor går veien videre?</a:t>
            </a:r>
            <a:endParaRPr lang="nb-NO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Christian Altmann</a:t>
            </a:r>
            <a:r>
              <a:rPr lang="nb-NO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Nye Veier </a:t>
            </a:r>
            <a:endParaRPr lang="nb-NO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nb-NO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Kjell Kvarekvål</a:t>
            </a:r>
            <a:r>
              <a:rPr lang="nb-NO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JM Norge</a:t>
            </a:r>
            <a:endParaRPr lang="nb-NO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nb-NO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11.45	Oppsummering av dagen</a:t>
            </a:r>
            <a:endParaRPr lang="nb-NO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nb-NO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11.50	Veien videre</a:t>
            </a:r>
            <a:endParaRPr lang="nb-NO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nb-NO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12.00	Slutt</a:t>
            </a:r>
            <a:endParaRPr lang="nb-NO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nb-NO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855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ype xmlns="77ffb943-469e-4a9d-b76a-2bd353558717" xsi:nil="true"/>
    <ContactPersonCompanyID xmlns="77ffb943-469e-4a9d-b76a-2bd353558717" xsi:nil="true"/>
    <DocLink xmlns="77ffb943-469e-4a9d-b76a-2bd353558717" xsi:nil="true"/>
    <SiteNo xmlns="77ffb943-469e-4a9d-b76a-2bd353558717" xsi:nil="true"/>
    <Direction xmlns="77ffb943-469e-4a9d-b76a-2bd353558717" xsi:nil="true"/>
    <ConversationIndex xmlns="77ffb943-469e-4a9d-b76a-2bd353558717" xsi:nil="true"/>
    <EmailPreview xmlns="77ffb943-469e-4a9d-b76a-2bd353558717" xsi:nil="true"/>
    <DocumentDescription xmlns="77ffb943-469e-4a9d-b76a-2bd353558717" xsi:nil="true"/>
    <ConversationTopic xmlns="77ffb943-469e-4a9d-b76a-2bd353558717" xsi:nil="true"/>
    <MailDate xmlns="77ffb943-469e-4a9d-b76a-2bd353558717" xsi:nil="true"/>
    <ParentFolderElements xmlns="9729d359-6377-4f3d-ba82-1886d1493b13">
      <Value>62</Value>
      <Value>12869</Value>
    </ParentFolderElements>
    <ContactPerson xmlns="77ffb943-469e-4a9d-b76a-2bd353558717" xsi:nil="true"/>
    <ContactPersonID xmlns="77ffb943-469e-4a9d-b76a-2bd353558717" xsi:nil="true"/>
    <ContactPersonCompany xmlns="77ffb943-469e-4a9d-b76a-2bd353558717" xsi:nil="true"/>
    <ConversationID xmlns="77ffb943-469e-4a9d-b76a-2bd35355871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rosjektdokument" ma:contentTypeID="0x01010065060C688DD6EE4493CE4C1E5731F12B00D333BFBDB7F3154DA0CDDB4B21CB7D81" ma:contentTypeVersion="17" ma:contentTypeDescription="Opprett et nytt dokument." ma:contentTypeScope="" ma:versionID="b97d54daf0aa0586a4a422799bdf7ece">
  <xsd:schema xmlns:xsd="http://www.w3.org/2001/XMLSchema" xmlns:xs="http://www.w3.org/2001/XMLSchema" xmlns:p="http://schemas.microsoft.com/office/2006/metadata/properties" xmlns:ns2="77ffb943-469e-4a9d-b76a-2bd353558717" xmlns:ns3="9729d359-6377-4f3d-ba82-1886d1493b13" xmlns:ns4="3f4ab512-cdfd-4da2-919b-cc506a4288b6" targetNamespace="http://schemas.microsoft.com/office/2006/metadata/properties" ma:root="true" ma:fieldsID="0844f0b61ec5dd42318354b96fdf267b" ns2:_="" ns3:_="" ns4:_="">
    <xsd:import namespace="77ffb943-469e-4a9d-b76a-2bd353558717"/>
    <xsd:import namespace="9729d359-6377-4f3d-ba82-1886d1493b13"/>
    <xsd:import namespace="3f4ab512-cdfd-4da2-919b-cc506a4288b6"/>
    <xsd:element name="properties">
      <xsd:complexType>
        <xsd:sequence>
          <xsd:element name="documentManagement">
            <xsd:complexType>
              <xsd:all>
                <xsd:element ref="ns2:DocumentType" minOccurs="0"/>
                <xsd:element ref="ns2:ContactPerson" minOccurs="0"/>
                <xsd:element ref="ns2:ContactPersonCompany" minOccurs="0"/>
                <xsd:element ref="ns2:ContactPersonCompanyID" minOccurs="0"/>
                <xsd:element ref="ns2:ContactPersonID" minOccurs="0"/>
                <xsd:element ref="ns2:DocumentDescription" minOccurs="0"/>
                <xsd:element ref="ns2:MailDate" minOccurs="0"/>
                <xsd:element ref="ns2:Direction" minOccurs="0"/>
                <xsd:element ref="ns2:DocLink" minOccurs="0"/>
                <xsd:element ref="ns2:ConversationIndex" minOccurs="0"/>
                <xsd:element ref="ns2:ConversationID" minOccurs="0"/>
                <xsd:element ref="ns2:ConversationTopic" minOccurs="0"/>
                <xsd:element ref="ns2:SiteNo" minOccurs="0"/>
                <xsd:element ref="ns2:EmailPreview" minOccurs="0"/>
                <xsd:element ref="ns3:ParentFolderElements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AutoKeyPoints" minOccurs="0"/>
                <xsd:element ref="ns4:MediaServiceKeyPoints" minOccurs="0"/>
                <xsd:element ref="ns4:MediaServiceLocation" minOccurs="0"/>
                <xsd:element ref="ns3:SharedWithUsers" minOccurs="0"/>
                <xsd:element ref="ns3:SharedWithDetail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ffb943-469e-4a9d-b76a-2bd353558717" elementFormDefault="qualified">
    <xsd:import namespace="http://schemas.microsoft.com/office/2006/documentManagement/types"/>
    <xsd:import namespace="http://schemas.microsoft.com/office/infopath/2007/PartnerControls"/>
    <xsd:element name="DocumentType" ma:index="8" nillable="true" ma:displayName="Dokumenttype" ma:internalName="DocumentType">
      <xsd:simpleType>
        <xsd:restriction base="dms:Choice">
          <xsd:enumeration value="E-post"/>
          <xsd:enumeration value="Dokument"/>
          <xsd:enumeration value="Regneark"/>
          <xsd:enumeration value="PDF"/>
          <xsd:enumeration value="Presentasjon"/>
          <xsd:enumeration value="Bilde"/>
          <xsd:enumeration value="Skjema"/>
          <xsd:enumeration value="Tegning"/>
        </xsd:restriction>
      </xsd:simpleType>
    </xsd:element>
    <xsd:element name="ContactPerson" ma:index="9" nillable="true" ma:displayName="Kontaktperson" ma:internalName="ContactPerson">
      <xsd:simpleType>
        <xsd:restriction base="dms:Text"/>
      </xsd:simpleType>
    </xsd:element>
    <xsd:element name="ContactPersonCompany" ma:index="10" nillable="true" ma:displayName="Kontaktperson selskap" ma:internalName="ContactPersonCompany">
      <xsd:simpleType>
        <xsd:restriction base="dms:Text"/>
      </xsd:simpleType>
    </xsd:element>
    <xsd:element name="ContactPersonCompanyID" ma:index="11" nillable="true" ma:displayName="Kontaktperson selskap ID" ma:internalName="ContactPersonCompanyID">
      <xsd:simpleType>
        <xsd:restriction base="dms:Text"/>
      </xsd:simpleType>
    </xsd:element>
    <xsd:element name="ContactPersonID" ma:index="12" nillable="true" ma:displayName="Kontaktperson ID" ma:internalName="ContactPersonID">
      <xsd:simpleType>
        <xsd:restriction base="dms:Text"/>
      </xsd:simpleType>
    </xsd:element>
    <xsd:element name="DocumentDescription" ma:index="13" nillable="true" ma:displayName="Dokumentbeskrivelse" ma:internalName="DocumentDescription">
      <xsd:simpleType>
        <xsd:restriction base="dms:Note"/>
      </xsd:simpleType>
    </xsd:element>
    <xsd:element name="MailDate" ma:index="14" nillable="true" ma:displayName="E-post dato" ma:format="DateTime" ma:internalName="MailDate">
      <xsd:simpleType>
        <xsd:restriction base="dms:DateTime"/>
      </xsd:simpleType>
    </xsd:element>
    <xsd:element name="Direction" ma:index="15" nillable="true" ma:displayName="E-postretning" ma:internalName="Direction">
      <xsd:simpleType>
        <xsd:restriction base="dms:Choice">
          <xsd:enumeration value="Inngående"/>
          <xsd:enumeration value="Utgående"/>
        </xsd:restriction>
      </xsd:simpleType>
    </xsd:element>
    <xsd:element name="DocLink" ma:index="16" nillable="true" ma:displayName="Dokumentlink" ma:internalName="DocLink">
      <xsd:simpleType>
        <xsd:restriction base="dms:Note"/>
      </xsd:simpleType>
    </xsd:element>
    <xsd:element name="ConversationIndex" ma:index="17" nillable="true" ma:displayName="ConversationIndex" ma:internalName="ConversationIndex">
      <xsd:simpleType>
        <xsd:restriction base="dms:Text"/>
      </xsd:simpleType>
    </xsd:element>
    <xsd:element name="ConversationID" ma:index="18" nillable="true" ma:displayName="Samtale" ma:internalName="ConversationID">
      <xsd:simpleType>
        <xsd:restriction base="dms:Text"/>
      </xsd:simpleType>
    </xsd:element>
    <xsd:element name="ConversationTopic" ma:index="19" nillable="true" ma:displayName="Samtale emne" ma:internalName="ConversationTopic">
      <xsd:simpleType>
        <xsd:restriction base="dms:Text"/>
      </xsd:simpleType>
    </xsd:element>
    <xsd:element name="SiteNo" ma:index="20" nillable="true" ma:displayName="Prosjekt nr" ma:internalName="SiteNo">
      <xsd:simpleType>
        <xsd:restriction base="dms:Text"/>
      </xsd:simpleType>
    </xsd:element>
    <xsd:element name="EmailPreview" ma:index="21" nillable="true" ma:displayName="EmailPreview" ma:internalName="EmailPreview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29d359-6377-4f3d-ba82-1886d1493b13" elementFormDefault="qualified">
    <xsd:import namespace="http://schemas.microsoft.com/office/2006/documentManagement/types"/>
    <xsd:import namespace="http://schemas.microsoft.com/office/infopath/2007/PartnerControls"/>
    <xsd:element name="ParentFolderElements" ma:index="22" nillable="true" ma:displayName="Mapperelasjoner" ma:list="{fdeede90-d61f-4fc3-af26-ab8c25327e44}" ma:internalName="ParentFolderElements" ma:showField="Title" ma:web="{9729d359-6377-4f3d-ba82-1886d1493b13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33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4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4ab512-cdfd-4da2-919b-cc506a4288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5" nillable="true" ma:displayName="Tags" ma:internalName="MediaServiceAutoTags" ma:readOnly="true">
      <xsd:simpleType>
        <xsd:restriction base="dms:Text"/>
      </xsd:simpleType>
    </xsd:element>
    <xsd:element name="MediaServiceOCR" ma:index="2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3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32" nillable="true" ma:displayName="Location" ma:internalName="MediaServiceLocation" ma:readOnly="true">
      <xsd:simpleType>
        <xsd:restriction base="dms:Text"/>
      </xsd:simpleType>
    </xsd:element>
    <xsd:element name="MediaLengthInSeconds" ma:index="35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7139229-5674-42A0-8DCE-F6412D834B36}">
  <ds:schemaRefs>
    <ds:schemaRef ds:uri="http://schemas.microsoft.com/office/2006/metadata/properties"/>
    <ds:schemaRef ds:uri="http://schemas.microsoft.com/office/infopath/2007/PartnerControls"/>
    <ds:schemaRef ds:uri="77ffb943-469e-4a9d-b76a-2bd353558717"/>
    <ds:schemaRef ds:uri="9729d359-6377-4f3d-ba82-1886d1493b13"/>
  </ds:schemaRefs>
</ds:datastoreItem>
</file>

<file path=customXml/itemProps2.xml><?xml version="1.0" encoding="utf-8"?>
<ds:datastoreItem xmlns:ds="http://schemas.openxmlformats.org/officeDocument/2006/customXml" ds:itemID="{7046566D-DBBC-4A12-963B-74173ABFAE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ffb943-469e-4a9d-b76a-2bd353558717"/>
    <ds:schemaRef ds:uri="9729d359-6377-4f3d-ba82-1886d1493b13"/>
    <ds:schemaRef ds:uri="3f4ab512-cdfd-4da2-919b-cc506a4288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C53D146-0B17-4A69-BC2D-E10AE6584F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6280</TotalTime>
  <Words>335</Words>
  <Application>Microsoft Office PowerPoint</Application>
  <PresentationFormat>Egendefinert</PresentationFormat>
  <Paragraphs>44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Montserrat</vt:lpstr>
      <vt:lpstr>Symbol</vt:lpstr>
      <vt:lpstr>Office-tema</vt:lpstr>
      <vt:lpstr>PowerPoint-presentasjon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subject/>
  <dc:creator>Cecilie Rubach DATABEAT.NET</dc:creator>
  <cp:keywords/>
  <dc:description/>
  <cp:lastModifiedBy>Lene Eikefjord</cp:lastModifiedBy>
  <cp:revision>157</cp:revision>
  <dcterms:created xsi:type="dcterms:W3CDTF">2015-11-18T10:46:16Z</dcterms:created>
  <dcterms:modified xsi:type="dcterms:W3CDTF">2021-11-09T13:47:46Z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0x01010065060C688DD6EE4493CE4C1E5731F12B00D333BFBDB7F3154DA0CDDB4B21CB7D81</vt:lpwstr>
  </property>
</Properties>
</file>