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318" r:id="rId6"/>
    <p:sldId id="317" r:id="rId7"/>
    <p:sldId id="319" r:id="rId8"/>
    <p:sldId id="316" r:id="rId9"/>
    <p:sldId id="315" r:id="rId10"/>
    <p:sldId id="289" r:id="rId11"/>
    <p:sldId id="323" r:id="rId12"/>
    <p:sldId id="260" r:id="rId13"/>
    <p:sldId id="290" r:id="rId14"/>
    <p:sldId id="322" r:id="rId15"/>
    <p:sldId id="324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20F61F88-A593-47C4-9742-194022F51064}">
          <p14:sldIdLst>
            <p14:sldId id="256"/>
            <p14:sldId id="318"/>
            <p14:sldId id="317"/>
            <p14:sldId id="319"/>
            <p14:sldId id="316"/>
            <p14:sldId id="315"/>
            <p14:sldId id="289"/>
            <p14:sldId id="323"/>
            <p14:sldId id="260"/>
            <p14:sldId id="290"/>
            <p14:sldId id="322"/>
            <p14:sldId id="324"/>
          </p14:sldIdLst>
        </p14:section>
        <p14:section name="Inndeling uten navn" id="{7B214794-B734-4755-B8D4-F6AAA249F77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483E"/>
    <a:srgbClr val="509EA6"/>
    <a:srgbClr val="BD9139"/>
    <a:srgbClr val="9D9D9C"/>
    <a:srgbClr val="3E4C71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4"/>
    <p:restoredTop sz="91422" autoAdjust="0"/>
  </p:normalViewPr>
  <p:slideViewPr>
    <p:cSldViewPr snapToGrid="0">
      <p:cViewPr varScale="1">
        <p:scale>
          <a:sx n="104" d="100"/>
          <a:sy n="104" d="100"/>
        </p:scale>
        <p:origin x="756" y="90"/>
      </p:cViewPr>
      <p:guideLst>
        <p:guide orient="horz" pos="2160"/>
        <p:guide pos="6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D17A1-EC5E-413F-8C69-9E3578E94D6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E0225F9-E6D5-435F-9AD4-368538539387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Legger til grunn at alle tjener på at næringen fremstår mer samlet. </a:t>
          </a:r>
          <a:endParaRPr lang="en-US" dirty="0"/>
        </a:p>
      </dgm:t>
    </dgm:pt>
    <dgm:pt modelId="{370348FD-66E6-44A9-B34A-58A50BF26BE7}" type="parTrans" cxnId="{11CEEB7D-9D13-4A2D-B7EB-9AD54D483795}">
      <dgm:prSet/>
      <dgm:spPr/>
      <dgm:t>
        <a:bodyPr/>
        <a:lstStyle/>
        <a:p>
          <a:endParaRPr lang="en-US"/>
        </a:p>
      </dgm:t>
    </dgm:pt>
    <dgm:pt modelId="{FDCE0159-549C-468A-AC99-37B43213CC00}" type="sibTrans" cxnId="{11CEEB7D-9D13-4A2D-B7EB-9AD54D483795}">
      <dgm:prSet/>
      <dgm:spPr/>
      <dgm:t>
        <a:bodyPr/>
        <a:lstStyle/>
        <a:p>
          <a:endParaRPr lang="en-US"/>
        </a:p>
      </dgm:t>
    </dgm:pt>
    <dgm:pt modelId="{2A508411-37D3-494B-8EFF-AF500BFE8B9D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Hensikten er at det som gjøres blir mer konsistent, og at alle går i samme retning. </a:t>
          </a:r>
          <a:endParaRPr lang="en-US" dirty="0"/>
        </a:p>
      </dgm:t>
    </dgm:pt>
    <dgm:pt modelId="{8E1351D4-034F-4FF7-9A01-8DA165202EAB}" type="parTrans" cxnId="{AF81FDF7-962B-4E27-B804-351C62877EAA}">
      <dgm:prSet/>
      <dgm:spPr/>
      <dgm:t>
        <a:bodyPr/>
        <a:lstStyle/>
        <a:p>
          <a:endParaRPr lang="en-US"/>
        </a:p>
      </dgm:t>
    </dgm:pt>
    <dgm:pt modelId="{2DF60A42-37A5-465A-B02D-485CE1E23817}" type="sibTrans" cxnId="{AF81FDF7-962B-4E27-B804-351C62877EAA}">
      <dgm:prSet/>
      <dgm:spPr/>
      <dgm:t>
        <a:bodyPr/>
        <a:lstStyle/>
        <a:p>
          <a:endParaRPr lang="en-US"/>
        </a:p>
      </dgm:t>
    </dgm:pt>
    <dgm:pt modelId="{B6B0DD0B-F57C-4CD8-A9D0-C0E56F18F6DA}">
      <dgm:prSet/>
      <dgm:spPr/>
      <dgm:t>
        <a:bodyPr/>
        <a:lstStyle/>
        <a:p>
          <a:pPr>
            <a:lnSpc>
              <a:spcPct val="100000"/>
            </a:lnSpc>
          </a:pPr>
          <a:r>
            <a:rPr lang="nb-NO" dirty="0"/>
            <a:t>SAMMEN2020 skal bidra til å forsterke de tiltakene som allerede gjennomføres, i henhold til de ambisjonene som er fastsatt. </a:t>
          </a:r>
          <a:endParaRPr lang="en-US" dirty="0"/>
        </a:p>
      </dgm:t>
    </dgm:pt>
    <dgm:pt modelId="{A3EB9468-ED14-4C44-901D-358CB2179623}" type="parTrans" cxnId="{5B65BAC4-51E7-4AF8-856B-07314F16B69F}">
      <dgm:prSet/>
      <dgm:spPr/>
      <dgm:t>
        <a:bodyPr/>
        <a:lstStyle/>
        <a:p>
          <a:endParaRPr lang="en-US"/>
        </a:p>
      </dgm:t>
    </dgm:pt>
    <dgm:pt modelId="{32437288-3D8A-4BF2-A714-32945E823ECC}" type="sibTrans" cxnId="{5B65BAC4-51E7-4AF8-856B-07314F16B69F}">
      <dgm:prSet/>
      <dgm:spPr/>
      <dgm:t>
        <a:bodyPr/>
        <a:lstStyle/>
        <a:p>
          <a:endParaRPr lang="en-US"/>
        </a:p>
      </dgm:t>
    </dgm:pt>
    <dgm:pt modelId="{9FCC8F5F-F300-4352-B2DE-4EDB785F8E0D}" type="pres">
      <dgm:prSet presAssocID="{8DCD17A1-EC5E-413F-8C69-9E3578E94D69}" presName="root" presStyleCnt="0">
        <dgm:presLayoutVars>
          <dgm:dir/>
          <dgm:resizeHandles val="exact"/>
        </dgm:presLayoutVars>
      </dgm:prSet>
      <dgm:spPr/>
    </dgm:pt>
    <dgm:pt modelId="{4D22A0B8-F94A-4DA2-8A4A-8A8610B8FF78}" type="pres">
      <dgm:prSet presAssocID="{9E0225F9-E6D5-435F-9AD4-368538539387}" presName="compNode" presStyleCnt="0"/>
      <dgm:spPr/>
    </dgm:pt>
    <dgm:pt modelId="{11765490-539E-4B5A-A9E7-9B22584D9F4F}" type="pres">
      <dgm:prSet presAssocID="{9E0225F9-E6D5-435F-9AD4-368538539387}" presName="bgRect" presStyleLbl="bgShp" presStyleIdx="0" presStyleCnt="3"/>
      <dgm:spPr/>
    </dgm:pt>
    <dgm:pt modelId="{B610F241-1740-4AA2-AFFB-C6EE11BCBDC9}" type="pres">
      <dgm:prSet presAssocID="{9E0225F9-E6D5-435F-9AD4-368538539387}" presName="iconRect" presStyleLbl="node1" presStyleIdx="0" presStyleCnt="3"/>
      <dgm:spPr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BB347E85-FAEF-48F1-9805-8E0CD0C7106E}" type="pres">
      <dgm:prSet presAssocID="{9E0225F9-E6D5-435F-9AD4-368538539387}" presName="spaceRect" presStyleCnt="0"/>
      <dgm:spPr/>
    </dgm:pt>
    <dgm:pt modelId="{78794C35-8DCB-48BC-9191-A765B1C651D0}" type="pres">
      <dgm:prSet presAssocID="{9E0225F9-E6D5-435F-9AD4-368538539387}" presName="parTx" presStyleLbl="revTx" presStyleIdx="0" presStyleCnt="3">
        <dgm:presLayoutVars>
          <dgm:chMax val="0"/>
          <dgm:chPref val="0"/>
        </dgm:presLayoutVars>
      </dgm:prSet>
      <dgm:spPr/>
    </dgm:pt>
    <dgm:pt modelId="{17F2AE44-5268-4D52-8F4B-952B082AAAEF}" type="pres">
      <dgm:prSet presAssocID="{FDCE0159-549C-468A-AC99-37B43213CC00}" presName="sibTrans" presStyleCnt="0"/>
      <dgm:spPr/>
    </dgm:pt>
    <dgm:pt modelId="{AEC48338-8A88-E94B-B70F-DE1933A9156B}" type="pres">
      <dgm:prSet presAssocID="{2A508411-37D3-494B-8EFF-AF500BFE8B9D}" presName="compNode" presStyleCnt="0"/>
      <dgm:spPr/>
    </dgm:pt>
    <dgm:pt modelId="{C9EFBD07-560C-6746-A422-8E5931D41EE9}" type="pres">
      <dgm:prSet presAssocID="{2A508411-37D3-494B-8EFF-AF500BFE8B9D}" presName="bgRect" presStyleLbl="bgShp" presStyleIdx="1" presStyleCnt="3"/>
      <dgm:spPr/>
    </dgm:pt>
    <dgm:pt modelId="{9971982F-4B19-834E-B14E-6EFC2885C787}" type="pres">
      <dgm:prSet presAssocID="{2A508411-37D3-494B-8EFF-AF500BFE8B9D}" presName="iconRect" presStyleLbl="node1" presStyleIdx="1" presStyleCnt="3"/>
      <dgm:spPr>
        <a:blipFill rotWithShape="1">
          <a:blip xmlns:r="http://schemas.openxmlformats.org/officeDocument/2006/relationships"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982E242C-4ECB-1945-965D-89D41DF31202}" type="pres">
      <dgm:prSet presAssocID="{2A508411-37D3-494B-8EFF-AF500BFE8B9D}" presName="spaceRect" presStyleCnt="0"/>
      <dgm:spPr/>
    </dgm:pt>
    <dgm:pt modelId="{B414CE37-9BEA-CF48-93D4-ADC7E5889390}" type="pres">
      <dgm:prSet presAssocID="{2A508411-37D3-494B-8EFF-AF500BFE8B9D}" presName="parTx" presStyleLbl="revTx" presStyleIdx="1" presStyleCnt="3">
        <dgm:presLayoutVars>
          <dgm:chMax val="0"/>
          <dgm:chPref val="0"/>
        </dgm:presLayoutVars>
      </dgm:prSet>
      <dgm:spPr/>
    </dgm:pt>
    <dgm:pt modelId="{84880870-C727-2849-BFAE-938B9C918AD5}" type="pres">
      <dgm:prSet presAssocID="{2DF60A42-37A5-465A-B02D-485CE1E23817}" presName="sibTrans" presStyleCnt="0"/>
      <dgm:spPr/>
    </dgm:pt>
    <dgm:pt modelId="{A0DA1DDF-74EC-4A37-856F-E271D37615F7}" type="pres">
      <dgm:prSet presAssocID="{B6B0DD0B-F57C-4CD8-A9D0-C0E56F18F6DA}" presName="compNode" presStyleCnt="0"/>
      <dgm:spPr/>
    </dgm:pt>
    <dgm:pt modelId="{A5697CB8-4B54-40F3-8428-6A3EB2AA9AD3}" type="pres">
      <dgm:prSet presAssocID="{B6B0DD0B-F57C-4CD8-A9D0-C0E56F18F6DA}" presName="bgRect" presStyleLbl="bgShp" presStyleIdx="2" presStyleCnt="3"/>
      <dgm:spPr/>
    </dgm:pt>
    <dgm:pt modelId="{7386D1FE-F7A4-43DC-B350-01BBE25DE707}" type="pres">
      <dgm:prSet presAssocID="{B6B0DD0B-F57C-4CD8-A9D0-C0E56F18F6D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ink"/>
        </a:ext>
      </dgm:extLst>
    </dgm:pt>
    <dgm:pt modelId="{8C09883A-7E20-45F9-864F-CC8AFC0568FF}" type="pres">
      <dgm:prSet presAssocID="{B6B0DD0B-F57C-4CD8-A9D0-C0E56F18F6DA}" presName="spaceRect" presStyleCnt="0"/>
      <dgm:spPr/>
    </dgm:pt>
    <dgm:pt modelId="{727E1519-313E-4208-A097-76D4067B5ABD}" type="pres">
      <dgm:prSet presAssocID="{B6B0DD0B-F57C-4CD8-A9D0-C0E56F18F6D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76E453F-82A4-A147-8416-61CBBB3F5A85}" type="presOf" srcId="{9E0225F9-E6D5-435F-9AD4-368538539387}" destId="{78794C35-8DCB-48BC-9191-A765B1C651D0}" srcOrd="0" destOrd="0" presId="urn:microsoft.com/office/officeart/2018/2/layout/IconVerticalSolidList"/>
    <dgm:cxn modelId="{DF9E5145-6C6A-5345-8067-7E43FABE93B2}" type="presOf" srcId="{2A508411-37D3-494B-8EFF-AF500BFE8B9D}" destId="{B414CE37-9BEA-CF48-93D4-ADC7E5889390}" srcOrd="0" destOrd="0" presId="urn:microsoft.com/office/officeart/2018/2/layout/IconVerticalSolidList"/>
    <dgm:cxn modelId="{11CEEB7D-9D13-4A2D-B7EB-9AD54D483795}" srcId="{8DCD17A1-EC5E-413F-8C69-9E3578E94D69}" destId="{9E0225F9-E6D5-435F-9AD4-368538539387}" srcOrd="0" destOrd="0" parTransId="{370348FD-66E6-44A9-B34A-58A50BF26BE7}" sibTransId="{FDCE0159-549C-468A-AC99-37B43213CC00}"/>
    <dgm:cxn modelId="{7F28EF9C-C8B2-0743-AF02-D4A783EBAF61}" type="presOf" srcId="{B6B0DD0B-F57C-4CD8-A9D0-C0E56F18F6DA}" destId="{727E1519-313E-4208-A097-76D4067B5ABD}" srcOrd="0" destOrd="0" presId="urn:microsoft.com/office/officeart/2018/2/layout/IconVerticalSolidList"/>
    <dgm:cxn modelId="{5B65BAC4-51E7-4AF8-856B-07314F16B69F}" srcId="{8DCD17A1-EC5E-413F-8C69-9E3578E94D69}" destId="{B6B0DD0B-F57C-4CD8-A9D0-C0E56F18F6DA}" srcOrd="2" destOrd="0" parTransId="{A3EB9468-ED14-4C44-901D-358CB2179623}" sibTransId="{32437288-3D8A-4BF2-A714-32945E823ECC}"/>
    <dgm:cxn modelId="{168595D9-7D81-49E2-93D4-EB351E03B771}" type="presOf" srcId="{8DCD17A1-EC5E-413F-8C69-9E3578E94D69}" destId="{9FCC8F5F-F300-4352-B2DE-4EDB785F8E0D}" srcOrd="0" destOrd="0" presId="urn:microsoft.com/office/officeart/2018/2/layout/IconVerticalSolidList"/>
    <dgm:cxn modelId="{AF81FDF7-962B-4E27-B804-351C62877EAA}" srcId="{8DCD17A1-EC5E-413F-8C69-9E3578E94D69}" destId="{2A508411-37D3-494B-8EFF-AF500BFE8B9D}" srcOrd="1" destOrd="0" parTransId="{8E1351D4-034F-4FF7-9A01-8DA165202EAB}" sibTransId="{2DF60A42-37A5-465A-B02D-485CE1E23817}"/>
    <dgm:cxn modelId="{C0D4DB18-C8C7-FB4B-9EF1-06A21CB6C0B0}" type="presParOf" srcId="{9FCC8F5F-F300-4352-B2DE-4EDB785F8E0D}" destId="{4D22A0B8-F94A-4DA2-8A4A-8A8610B8FF78}" srcOrd="0" destOrd="0" presId="urn:microsoft.com/office/officeart/2018/2/layout/IconVerticalSolidList"/>
    <dgm:cxn modelId="{E47018BF-AF12-2F40-958C-8B9211C6363A}" type="presParOf" srcId="{4D22A0B8-F94A-4DA2-8A4A-8A8610B8FF78}" destId="{11765490-539E-4B5A-A9E7-9B22584D9F4F}" srcOrd="0" destOrd="0" presId="urn:microsoft.com/office/officeart/2018/2/layout/IconVerticalSolidList"/>
    <dgm:cxn modelId="{00C3C869-6587-C047-9648-D40C7B564382}" type="presParOf" srcId="{4D22A0B8-F94A-4DA2-8A4A-8A8610B8FF78}" destId="{B610F241-1740-4AA2-AFFB-C6EE11BCBDC9}" srcOrd="1" destOrd="0" presId="urn:microsoft.com/office/officeart/2018/2/layout/IconVerticalSolidList"/>
    <dgm:cxn modelId="{9F54FDDB-6695-EF4B-B042-371CD91AD7BE}" type="presParOf" srcId="{4D22A0B8-F94A-4DA2-8A4A-8A8610B8FF78}" destId="{BB347E85-FAEF-48F1-9805-8E0CD0C7106E}" srcOrd="2" destOrd="0" presId="urn:microsoft.com/office/officeart/2018/2/layout/IconVerticalSolidList"/>
    <dgm:cxn modelId="{0444EC6C-24D0-0242-81E1-6CE2F2FF4671}" type="presParOf" srcId="{4D22A0B8-F94A-4DA2-8A4A-8A8610B8FF78}" destId="{78794C35-8DCB-48BC-9191-A765B1C651D0}" srcOrd="3" destOrd="0" presId="urn:microsoft.com/office/officeart/2018/2/layout/IconVerticalSolidList"/>
    <dgm:cxn modelId="{EC5BB356-970F-5244-A0E5-931D2F3494F5}" type="presParOf" srcId="{9FCC8F5F-F300-4352-B2DE-4EDB785F8E0D}" destId="{17F2AE44-5268-4D52-8F4B-952B082AAAEF}" srcOrd="1" destOrd="0" presId="urn:microsoft.com/office/officeart/2018/2/layout/IconVerticalSolidList"/>
    <dgm:cxn modelId="{8479FC09-406B-214C-9F86-2616464788AD}" type="presParOf" srcId="{9FCC8F5F-F300-4352-B2DE-4EDB785F8E0D}" destId="{AEC48338-8A88-E94B-B70F-DE1933A9156B}" srcOrd="2" destOrd="0" presId="urn:microsoft.com/office/officeart/2018/2/layout/IconVerticalSolidList"/>
    <dgm:cxn modelId="{93E3430D-9B71-A249-A192-4D930124D954}" type="presParOf" srcId="{AEC48338-8A88-E94B-B70F-DE1933A9156B}" destId="{C9EFBD07-560C-6746-A422-8E5931D41EE9}" srcOrd="0" destOrd="0" presId="urn:microsoft.com/office/officeart/2018/2/layout/IconVerticalSolidList"/>
    <dgm:cxn modelId="{612AE753-E5DD-5E40-A821-3CADF513B194}" type="presParOf" srcId="{AEC48338-8A88-E94B-B70F-DE1933A9156B}" destId="{9971982F-4B19-834E-B14E-6EFC2885C787}" srcOrd="1" destOrd="0" presId="urn:microsoft.com/office/officeart/2018/2/layout/IconVerticalSolidList"/>
    <dgm:cxn modelId="{794FABC0-BBE1-8C4D-B4C0-93FDAF1551D6}" type="presParOf" srcId="{AEC48338-8A88-E94B-B70F-DE1933A9156B}" destId="{982E242C-4ECB-1945-965D-89D41DF31202}" srcOrd="2" destOrd="0" presId="urn:microsoft.com/office/officeart/2018/2/layout/IconVerticalSolidList"/>
    <dgm:cxn modelId="{049B1AA5-C894-E842-9597-6C7B74679768}" type="presParOf" srcId="{AEC48338-8A88-E94B-B70F-DE1933A9156B}" destId="{B414CE37-9BEA-CF48-93D4-ADC7E5889390}" srcOrd="3" destOrd="0" presId="urn:microsoft.com/office/officeart/2018/2/layout/IconVerticalSolidList"/>
    <dgm:cxn modelId="{8B9826FB-AE06-C449-BB78-37A13AC20CAB}" type="presParOf" srcId="{9FCC8F5F-F300-4352-B2DE-4EDB785F8E0D}" destId="{84880870-C727-2849-BFAE-938B9C918AD5}" srcOrd="3" destOrd="0" presId="urn:microsoft.com/office/officeart/2018/2/layout/IconVerticalSolidList"/>
    <dgm:cxn modelId="{E5F4BA23-D8ED-D040-8358-CC75305885EB}" type="presParOf" srcId="{9FCC8F5F-F300-4352-B2DE-4EDB785F8E0D}" destId="{A0DA1DDF-74EC-4A37-856F-E271D37615F7}" srcOrd="4" destOrd="0" presId="urn:microsoft.com/office/officeart/2018/2/layout/IconVerticalSolidList"/>
    <dgm:cxn modelId="{07F4C10D-15E1-D141-8370-F1E2E56DD69C}" type="presParOf" srcId="{A0DA1DDF-74EC-4A37-856F-E271D37615F7}" destId="{A5697CB8-4B54-40F3-8428-6A3EB2AA9AD3}" srcOrd="0" destOrd="0" presId="urn:microsoft.com/office/officeart/2018/2/layout/IconVerticalSolidList"/>
    <dgm:cxn modelId="{EDB94AA8-8194-5548-91BF-CB436DF3FB4D}" type="presParOf" srcId="{A0DA1DDF-74EC-4A37-856F-E271D37615F7}" destId="{7386D1FE-F7A4-43DC-B350-01BBE25DE707}" srcOrd="1" destOrd="0" presId="urn:microsoft.com/office/officeart/2018/2/layout/IconVerticalSolidList"/>
    <dgm:cxn modelId="{51698564-8286-BE4F-8D09-2F89237613BB}" type="presParOf" srcId="{A0DA1DDF-74EC-4A37-856F-E271D37615F7}" destId="{8C09883A-7E20-45F9-864F-CC8AFC0568FF}" srcOrd="2" destOrd="0" presId="urn:microsoft.com/office/officeart/2018/2/layout/IconVerticalSolidList"/>
    <dgm:cxn modelId="{8374925D-A597-1D49-9544-023B55F0F13E}" type="presParOf" srcId="{A0DA1DDF-74EC-4A37-856F-E271D37615F7}" destId="{727E1519-313E-4208-A097-76D4067B5A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65490-539E-4B5A-A9E7-9B22584D9F4F}">
      <dsp:nvSpPr>
        <dsp:cNvPr id="0" name=""/>
        <dsp:cNvSpPr/>
      </dsp:nvSpPr>
      <dsp:spPr>
        <a:xfrm>
          <a:off x="0" y="510"/>
          <a:ext cx="10506456" cy="11940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0F241-1740-4AA2-AFFB-C6EE11BCBDC9}">
      <dsp:nvSpPr>
        <dsp:cNvPr id="0" name=""/>
        <dsp:cNvSpPr/>
      </dsp:nvSpPr>
      <dsp:spPr>
        <a:xfrm>
          <a:off x="361185" y="269160"/>
          <a:ext cx="656701" cy="656701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94C35-8DCB-48BC-9191-A765B1C651D0}">
      <dsp:nvSpPr>
        <dsp:cNvPr id="0" name=""/>
        <dsp:cNvSpPr/>
      </dsp:nvSpPr>
      <dsp:spPr>
        <a:xfrm>
          <a:off x="1379072" y="510"/>
          <a:ext cx="9127383" cy="1194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365" tIns="126365" rIns="126365" bIns="12636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dirty="0"/>
            <a:t>Legger til grunn at alle tjener på at næringen fremstår mer samlet. </a:t>
          </a:r>
          <a:endParaRPr lang="en-US" sz="2500" kern="1200" dirty="0"/>
        </a:p>
      </dsp:txBody>
      <dsp:txXfrm>
        <a:off x="1379072" y="510"/>
        <a:ext cx="9127383" cy="1194002"/>
      </dsp:txXfrm>
    </dsp:sp>
    <dsp:sp modelId="{C9EFBD07-560C-6746-A422-8E5931D41EE9}">
      <dsp:nvSpPr>
        <dsp:cNvPr id="0" name=""/>
        <dsp:cNvSpPr/>
      </dsp:nvSpPr>
      <dsp:spPr>
        <a:xfrm>
          <a:off x="0" y="1493012"/>
          <a:ext cx="10506456" cy="11940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1982F-4B19-834E-B14E-6EFC2885C787}">
      <dsp:nvSpPr>
        <dsp:cNvPr id="0" name=""/>
        <dsp:cNvSpPr/>
      </dsp:nvSpPr>
      <dsp:spPr>
        <a:xfrm>
          <a:off x="361185" y="1761663"/>
          <a:ext cx="656701" cy="656701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4CE37-9BEA-CF48-93D4-ADC7E5889390}">
      <dsp:nvSpPr>
        <dsp:cNvPr id="0" name=""/>
        <dsp:cNvSpPr/>
      </dsp:nvSpPr>
      <dsp:spPr>
        <a:xfrm>
          <a:off x="1379072" y="1493012"/>
          <a:ext cx="9127383" cy="1194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365" tIns="126365" rIns="126365" bIns="12636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dirty="0"/>
            <a:t>Hensikten er at det som gjøres blir mer konsistent, og at alle går i samme retning. </a:t>
          </a:r>
          <a:endParaRPr lang="en-US" sz="2500" kern="1200" dirty="0"/>
        </a:p>
      </dsp:txBody>
      <dsp:txXfrm>
        <a:off x="1379072" y="1493012"/>
        <a:ext cx="9127383" cy="1194002"/>
      </dsp:txXfrm>
    </dsp:sp>
    <dsp:sp modelId="{A5697CB8-4B54-40F3-8428-6A3EB2AA9AD3}">
      <dsp:nvSpPr>
        <dsp:cNvPr id="0" name=""/>
        <dsp:cNvSpPr/>
      </dsp:nvSpPr>
      <dsp:spPr>
        <a:xfrm>
          <a:off x="0" y="2985515"/>
          <a:ext cx="10506456" cy="11940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6D1FE-F7A4-43DC-B350-01BBE25DE707}">
      <dsp:nvSpPr>
        <dsp:cNvPr id="0" name=""/>
        <dsp:cNvSpPr/>
      </dsp:nvSpPr>
      <dsp:spPr>
        <a:xfrm>
          <a:off x="361185" y="3254166"/>
          <a:ext cx="656701" cy="6567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E1519-313E-4208-A097-76D4067B5ABD}">
      <dsp:nvSpPr>
        <dsp:cNvPr id="0" name=""/>
        <dsp:cNvSpPr/>
      </dsp:nvSpPr>
      <dsp:spPr>
        <a:xfrm>
          <a:off x="1379072" y="2985515"/>
          <a:ext cx="9127383" cy="1194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365" tIns="126365" rIns="126365" bIns="12636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dirty="0"/>
            <a:t>SAMMEN2020 skal bidra til å forsterke de tiltakene som allerede gjennomføres, i henhold til de ambisjonene som er fastsatt. </a:t>
          </a:r>
          <a:endParaRPr lang="en-US" sz="2500" kern="1200" dirty="0"/>
        </a:p>
      </dsp:txBody>
      <dsp:txXfrm>
        <a:off x="1379072" y="2985515"/>
        <a:ext cx="9127383" cy="1194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4F927-B1B0-C245-B8E9-22C7AF952269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BFE64-B39F-A147-87A8-544981E3CE58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185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BFE64-B39F-A147-87A8-544981E3CE58}" type="slidenum">
              <a:rPr lang="nb-NO" smtClean="0"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670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BA848-76AC-5546-AD89-9387A0A21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DE76CC5-9DA0-1F46-B90D-6EE087606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1320D2-0F6D-5048-A191-5F9B251E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AF617A-A96E-D244-8F17-416639D3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71C211-5926-8748-9DFA-DA5281D6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127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AAEE64-45A4-3849-9105-AA9B4CBF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5A207E6-8D57-3845-8187-9E901B62C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F93670-5748-424F-B222-6630AFDD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BD23EC-277C-6B49-AC2E-8D135E15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D3B4BE-57C8-3B4C-87D2-8A4E6DBA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8570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4834B28-76DA-524C-AE12-D60D71406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9F46968-BC5E-654F-AFE1-74A9FE947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42ED42-70FC-5B47-A505-ADF5D1337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C22A88-8F99-6145-B8BD-65A6D384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5F1ADF-5E3A-6142-A2EF-3E31962F3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581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630CB0-E340-9249-A5C8-06214E09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BB5E87-24EB-7145-8C02-0396A3566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9F80DE1-CAE2-B947-9ACD-D0A81CC2D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DE5EBED-8802-3446-8AEB-5B813ECFC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4335FE0-ED76-1E4D-B075-E927498E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079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9E397E-55CA-4D43-AAD6-6C7DB489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FE51E3-4CD5-464D-BE6E-DB43AD7E8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4E1D72-FFF2-7F40-A50C-64370D8B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3720BD-1A45-D949-A5A2-569CCEC8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033217-42A0-704E-94A0-ADB97088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73843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FBF8C9-9015-5846-9E5E-7D5FC50F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8D79EB0-DD5D-4940-9F47-DB917A7E5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549906-051C-D44E-823F-EB491D50C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A7E256-30A7-FE42-BB33-89784A68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051305E-E2EE-164B-A90A-83F7B76A7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4D9463A-3653-A24C-9818-2A32C754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376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EAEF4B-6FF4-0047-A065-61F83AABE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5AC816-D9D3-F94A-9BDF-8D71C6C2E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3708F5B-A80A-774D-B490-5A6F672F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8CE73DA-6E9B-6942-B636-B4907CDB8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B47E184-3BFB-8D49-9707-412151A2A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AE421F2-BDDA-2E46-9171-9B7734F5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37E2693-7149-9243-8101-E4CCB563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1F472A-ACAB-D94E-BEE0-BB35F773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660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56ED61-01FE-9C4A-A188-AC4BC92A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7863B25-34A4-8741-9520-DFC83D1AB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84FB7F8-3DC7-A54F-8005-B045EB5C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CF593CD-365E-FD42-8931-61560CE46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476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9143F69-4E35-F346-891B-540DCDD6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2BAC1B1-C140-4A4C-B793-C1F75F97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7847B13-30BC-4E4B-9E1B-CADF362F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166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5A60E9-EFA7-F84B-A87D-B8B6B280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613183-87B9-274A-9D7C-245456512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A62519B-E660-1B4C-B3CF-9799B3617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C9555D1-B7ED-344F-B6CE-61F3C16CE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4BF12C9-BE3F-5448-A873-98AF6698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43A08CD-30C5-B240-8D42-FA9855078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196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84ECC6-EC4F-934B-87D7-322292033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7C9C86F-DA3D-FE41-B0C6-21C66FDCAD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10B4319-B2C0-9B44-BFE0-5826A69E9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C6EB265-45FB-FE46-A4F7-2B664A6D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63F61EC-A530-214C-AA94-BD27D270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C3C5DA7-EC0E-3941-907C-6B0D4A66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904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7C45C37-2C38-2A4E-8700-E79849D6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800EF87-AD24-8E4C-823C-2B1C71880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37BEBF-FFFE-624A-9AED-87E61AB10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E2093-25F2-A944-9863-5C76B3556167}" type="datetimeFigureOut">
              <a:rPr lang="nb-NO" smtClean="0"/>
              <a:t>09.11.2021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CB39DE9-D4C9-C043-8B84-C80C7C5DC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433338-1EC8-5745-BB94-AF0F41FBA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293A5-BBFF-6A4A-845E-87E262E178E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88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A9A92257-38A3-2A4B-8AF6-2EDB943E480E}"/>
              </a:ext>
            </a:extLst>
          </p:cNvPr>
          <p:cNvSpPr txBox="1">
            <a:spLocks/>
          </p:cNvSpPr>
          <p:nvPr/>
        </p:nvSpPr>
        <p:spPr>
          <a:xfrm>
            <a:off x="764309" y="50767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400" b="1" dirty="0">
                <a:solidFill>
                  <a:srgbClr val="AC483E"/>
                </a:solidFill>
              </a:rPr>
              <a:t>Hva har vi oppnådd og hvor går veien videre?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E87629E-77C0-42B5-9C64-F9822C879827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AC483E"/>
                </a:solidFill>
              </a:rPr>
              <a:t>Kommunikasjonsarbeidet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8447E2C-08F2-458E-8ACD-C3824EDB9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2" t="12912" r="21904" b="2272"/>
          <a:stretch/>
        </p:blipFill>
        <p:spPr>
          <a:xfrm>
            <a:off x="3777673" y="1568670"/>
            <a:ext cx="3879084" cy="252335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668CEFFF-8BC8-4286-89CA-2503C6180D19}"/>
              </a:ext>
            </a:extLst>
          </p:cNvPr>
          <p:cNvSpPr/>
          <p:nvPr/>
        </p:nvSpPr>
        <p:spPr>
          <a:xfrm>
            <a:off x="2669215" y="45226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dirty="0">
                <a:solidFill>
                  <a:srgbClr val="3A4E70"/>
                </a:solidFill>
              </a:rPr>
              <a:t>EVOLVE Arena 10. november 2021</a:t>
            </a:r>
          </a:p>
          <a:p>
            <a:pPr algn="ctr"/>
            <a:r>
              <a:rPr lang="nb-NO" dirty="0">
                <a:solidFill>
                  <a:srgbClr val="C00000"/>
                </a:solidFill>
              </a:rPr>
              <a:t>Christian Altmann, Nye Veier &amp; Kjell Kvarekvål, JM Norge</a:t>
            </a:r>
          </a:p>
          <a:p>
            <a:pPr algn="ctr"/>
            <a:r>
              <a:rPr lang="nb-NO" dirty="0">
                <a:solidFill>
                  <a:srgbClr val="3A4E70"/>
                </a:solidFill>
              </a:rPr>
              <a:t>Strategisk Kommunikasjonsgruppe</a:t>
            </a:r>
          </a:p>
        </p:txBody>
      </p:sp>
    </p:spTree>
    <p:extLst>
      <p:ext uri="{BB962C8B-B14F-4D97-AF65-F5344CB8AC3E}">
        <p14:creationId xmlns:p14="http://schemas.microsoft.com/office/powerpoint/2010/main" val="491824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77C8A2-ED9C-1D4A-B03D-38BDB573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787" y="322260"/>
            <a:ext cx="9440332" cy="1325563"/>
          </a:xfrm>
        </p:spPr>
        <p:txBody>
          <a:bodyPr>
            <a:normAutofit/>
          </a:bodyPr>
          <a:lstStyle/>
          <a:p>
            <a:r>
              <a:rPr lang="nb-NO" sz="4800" b="1" dirty="0">
                <a:solidFill>
                  <a:srgbClr val="3E4C71"/>
                </a:solidFill>
              </a:rPr>
              <a:t>Kommunikasjonsmål</a:t>
            </a:r>
          </a:p>
        </p:txBody>
      </p:sp>
      <p:pic>
        <p:nvPicPr>
          <p:cNvPr id="4" name="Bilde 3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F53D376C-0FC5-6F4A-9F2B-255E8675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48" y="5776884"/>
            <a:ext cx="1220904" cy="800157"/>
          </a:xfrm>
          <a:prstGeom prst="rect">
            <a:avLst/>
          </a:prstGeom>
        </p:spPr>
      </p:pic>
      <p:pic>
        <p:nvPicPr>
          <p:cNvPr id="6" name="Grafikk 5" descr="Markedsføring">
            <a:extLst>
              <a:ext uri="{FF2B5EF4-FFF2-40B4-BE49-F238E27FC236}">
                <a16:creationId xmlns:a16="http://schemas.microsoft.com/office/drawing/2014/main" id="{1D73E4B0-03A8-1746-9F83-1210CBA96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4607" y="444503"/>
            <a:ext cx="914400" cy="9144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E7A6F792-4C7E-4D45-BF0A-E4EF53D40BB9}"/>
              </a:ext>
            </a:extLst>
          </p:cNvPr>
          <p:cNvSpPr/>
          <p:nvPr/>
        </p:nvSpPr>
        <p:spPr>
          <a:xfrm>
            <a:off x="2083787" y="1510811"/>
            <a:ext cx="9128238" cy="46661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nb-NO" sz="2400" u="sng" dirty="0"/>
              <a:t>Internt: 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nb-NO" sz="2400" dirty="0"/>
              <a:t>Å skape forståelse for at man oppnår mer ved å opptre samlet. 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nb-NO" sz="2400" dirty="0"/>
              <a:t>Stolthet blant medarbeidere over å være med på å «bygge bærekraft». </a:t>
            </a:r>
          </a:p>
          <a:p>
            <a:pPr fontAlgn="base"/>
            <a:endParaRPr lang="nb-NO" sz="2400" dirty="0"/>
          </a:p>
          <a:p>
            <a:pPr fontAlgn="base"/>
            <a:r>
              <a:rPr lang="nb-NO" sz="2400" u="sng" dirty="0"/>
              <a:t>Eksternt: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nb-NO" sz="2400" dirty="0"/>
              <a:t>Bidra til å gjøre det mer attraktivt å søke til utdanning innen bygg og anlegg.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nb-NO" sz="2400" dirty="0"/>
              <a:t>Synliggjøre næringen som attraktiv for kvinner.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nb-NO" sz="2400" dirty="0"/>
              <a:t>Bidra til gjennomslag for bedrede rammevilkår. 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nb-NO" sz="2400" dirty="0"/>
              <a:t>Bidra til positiv medieomtale.</a:t>
            </a:r>
          </a:p>
        </p:txBody>
      </p:sp>
    </p:spTree>
    <p:extLst>
      <p:ext uri="{BB962C8B-B14F-4D97-AF65-F5344CB8AC3E}">
        <p14:creationId xmlns:p14="http://schemas.microsoft.com/office/powerpoint/2010/main" val="135665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2F09C5C-61E1-47B6-9120-CE3B113A2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48" y="5776884"/>
            <a:ext cx="1220904" cy="800157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3E9FB7A-1B9E-4467-9BB2-B312E7BDAFED}"/>
              </a:ext>
            </a:extLst>
          </p:cNvPr>
          <p:cNvSpPr txBox="1"/>
          <p:nvPr/>
        </p:nvSpPr>
        <p:spPr>
          <a:xfrm>
            <a:off x="2913325" y="337941"/>
            <a:ext cx="5985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rgbClr val="AC483E"/>
                </a:solidFill>
              </a:rPr>
              <a:t>Kommunikasjonsplanen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4860355-15AB-4F39-80CB-441F31BC2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6" r="2283" b="2271"/>
          <a:stretch/>
        </p:blipFill>
        <p:spPr>
          <a:xfrm>
            <a:off x="6096000" y="1337956"/>
            <a:ext cx="5088977" cy="500889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2578487-6C3D-4988-AB2F-9610AA265A27}"/>
              </a:ext>
            </a:extLst>
          </p:cNvPr>
          <p:cNvSpPr txBox="1"/>
          <p:nvPr/>
        </p:nvSpPr>
        <p:spPr>
          <a:xfrm>
            <a:off x="1175383" y="1164747"/>
            <a:ext cx="424795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dirty="0"/>
              <a:t>Arbeid i et 2-3 års perspektiv for å nå BAE Sammen2020s mål innebærer aktiv bruk av de ambisiøse tiltak som er nedfelt i prosjektets Kommuniksjonsplan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b-N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dirty="0"/>
              <a:t>Det er nå naturlig å gå grundigere inn i: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b-NO" dirty="0"/>
              <a:t>Organisering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b-NO" dirty="0"/>
              <a:t>Prioritering av mål og tiltak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b-NO" dirty="0"/>
              <a:t>Ressursbruk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nb-NO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b-NO" dirty="0"/>
              <a:t>Eksempler: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b-NO" dirty="0"/>
              <a:t>Systematisk oppfølging vis-a-vis rammesettere og koordinering av ambassadører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b-NO" dirty="0"/>
              <a:t>Nasjonale medier/PR – kronikker/temaer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b-NO" dirty="0"/>
              <a:t>Lokale medier. Forberede innlegg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b-NO" dirty="0"/>
              <a:t>Vurdere regionale miniversjoner av topplederkonferansen</a:t>
            </a:r>
          </a:p>
        </p:txBody>
      </p:sp>
    </p:spTree>
    <p:extLst>
      <p:ext uri="{BB962C8B-B14F-4D97-AF65-F5344CB8AC3E}">
        <p14:creationId xmlns:p14="http://schemas.microsoft.com/office/powerpoint/2010/main" val="90957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8B8C10-AE75-5A4C-AC05-7BC80957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90" y="959689"/>
            <a:ext cx="9718273" cy="539173"/>
          </a:xfrm>
        </p:spPr>
        <p:txBody>
          <a:bodyPr>
            <a:normAutofit fontScale="90000"/>
          </a:bodyPr>
          <a:lstStyle/>
          <a:p>
            <a:pPr algn="ctr"/>
            <a:r>
              <a:rPr lang="nb-NO" sz="4800" b="1" dirty="0">
                <a:solidFill>
                  <a:schemeClr val="tx2"/>
                </a:solidFill>
              </a:rPr>
              <a:t>Takk for oss!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33F0C78-7771-9B44-8BE8-19B767A8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48" y="5776884"/>
            <a:ext cx="1220904" cy="800157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381F839E-8DFA-4EBC-B98F-8159AC1501AD}"/>
              </a:ext>
            </a:extLst>
          </p:cNvPr>
          <p:cNvSpPr/>
          <p:nvPr/>
        </p:nvSpPr>
        <p:spPr>
          <a:xfrm>
            <a:off x="2837469" y="2186986"/>
            <a:ext cx="6306532" cy="2724379"/>
          </a:xfrm>
          <a:prstGeom prst="rect">
            <a:avLst/>
          </a:prstGeom>
          <a:solidFill>
            <a:srgbClr val="AC4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nb-NO" sz="2800" dirty="0"/>
              <a:t>christian.altmann@nyeveier.no</a:t>
            </a: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endParaRPr lang="nb-NO" sz="2800" dirty="0"/>
          </a:p>
          <a:p>
            <a:pPr marL="457200" indent="-457200" fontAlgn="base">
              <a:buFont typeface="Wingdings" panose="05000000000000000000" pitchFamily="2" charset="2"/>
              <a:buChar char="§"/>
            </a:pPr>
            <a:r>
              <a:rPr lang="nb-NO" sz="2800" dirty="0"/>
              <a:t>kjell.kvarekval@jm.no</a:t>
            </a:r>
          </a:p>
          <a:p>
            <a:pPr marL="457200" indent="-457200" fontAlgn="base">
              <a:buFont typeface="Wingdings" panose="05000000000000000000" pitchFamily="2" charset="2"/>
              <a:buChar char="§"/>
            </a:pP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428041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8B8C10-AE75-5A4C-AC05-7BC80957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7" y="365125"/>
            <a:ext cx="11235559" cy="1325563"/>
          </a:xfrm>
        </p:spPr>
        <p:txBody>
          <a:bodyPr>
            <a:normAutofit fontScale="90000"/>
          </a:bodyPr>
          <a:lstStyle/>
          <a:p>
            <a:r>
              <a:rPr lang="nb-NO" sz="4800" b="1" dirty="0">
                <a:solidFill>
                  <a:schemeClr val="accent2">
                    <a:lumMod val="50000"/>
                  </a:schemeClr>
                </a:solidFill>
              </a:rPr>
              <a:t>Kommunikasjon ble tidlig godt integrert i prosjektet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33F0C78-7771-9B44-8BE8-19B767A8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48" y="5776884"/>
            <a:ext cx="1220904" cy="800157"/>
          </a:xfrm>
          <a:prstGeom prst="rect">
            <a:avLst/>
          </a:prstGeom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195E56A-F132-40A8-AB54-ABBAD821A0E6}"/>
              </a:ext>
            </a:extLst>
          </p:cNvPr>
          <p:cNvSpPr txBox="1">
            <a:spLocks/>
          </p:cNvSpPr>
          <p:nvPr/>
        </p:nvSpPr>
        <p:spPr>
          <a:xfrm>
            <a:off x="979054" y="1892155"/>
            <a:ext cx="5091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nb-NO" dirty="0"/>
              <a:t>Strategisk kommunikasjon</a:t>
            </a:r>
          </a:p>
          <a:p>
            <a:pPr fontAlgn="base"/>
            <a:r>
              <a:rPr lang="nb-NO" dirty="0"/>
              <a:t>Kommunikasjon integrert i arbeidet før, under og etter samlinger</a:t>
            </a:r>
          </a:p>
          <a:p>
            <a:pPr fontAlgn="base"/>
            <a:r>
              <a:rPr lang="nb-NO" dirty="0"/>
              <a:t>«Tillatt» bruk av noe ressurser på hjemmeside, podkaster, mm</a:t>
            </a:r>
          </a:p>
          <a:p>
            <a:pPr fontAlgn="base"/>
            <a:r>
              <a:rPr lang="nb-NO" dirty="0"/>
              <a:t>Kommunikasjon via (de store) aktørene, SoMe og via nasjonale og regionale medier</a:t>
            </a:r>
          </a:p>
          <a:p>
            <a:pPr fontAlgn="base"/>
            <a:endParaRPr lang="nb-NO" dirty="0"/>
          </a:p>
          <a:p>
            <a:pPr lvl="1" fontAlgn="base"/>
            <a:endParaRPr lang="nb-NO" dirty="0"/>
          </a:p>
          <a:p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45D4ACB-945D-4990-87F2-2427F30FB207}"/>
              </a:ext>
            </a:extLst>
          </p:cNvPr>
          <p:cNvSpPr/>
          <p:nvPr/>
        </p:nvSpPr>
        <p:spPr>
          <a:xfrm>
            <a:off x="6627942" y="1892155"/>
            <a:ext cx="4865255" cy="38847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Aft>
                <a:spcPts val="1200"/>
              </a:spcAft>
            </a:pPr>
            <a:r>
              <a:rPr lang="nb-NO" b="1" dirty="0">
                <a:solidFill>
                  <a:srgbClr val="AC483E"/>
                </a:solidFill>
              </a:rPr>
              <a:t>         </a:t>
            </a:r>
            <a:r>
              <a:rPr lang="nb-NO" sz="2000" b="1" dirty="0">
                <a:solidFill>
                  <a:schemeClr val="bg1"/>
                </a:solidFill>
              </a:rPr>
              <a:t>Strategisk kommunikasjonsgruppe</a:t>
            </a:r>
            <a:endParaRPr lang="nb-NO" b="1" dirty="0">
              <a:solidFill>
                <a:schemeClr val="bg1"/>
              </a:solidFill>
            </a:endParaRPr>
          </a:p>
          <a:p>
            <a:pPr lvl="1" fontAlgn="base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dirty="0"/>
              <a:t>Christian Altmann - Nye veier</a:t>
            </a:r>
          </a:p>
          <a:p>
            <a:pPr lvl="1" fontAlgn="base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dirty="0"/>
              <a:t>Hege Njå Bjørkmann – Norconsult</a:t>
            </a:r>
          </a:p>
          <a:p>
            <a:pPr lvl="1" fontAlgn="base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dirty="0"/>
              <a:t>Kjell Kvarekvål – JM Norge</a:t>
            </a:r>
          </a:p>
          <a:p>
            <a:pPr lvl="1" fontAlgn="base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dirty="0"/>
              <a:t>Helene Facchini Johansen – Caverion Norge</a:t>
            </a:r>
          </a:p>
          <a:p>
            <a:pPr lvl="1" fontAlgn="base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dirty="0"/>
              <a:t>Audun Lågøyr – Skanska </a:t>
            </a:r>
          </a:p>
          <a:p>
            <a:pPr lvl="1" fontAlgn="base">
              <a:spcAft>
                <a:spcPts val="1200"/>
              </a:spcAft>
            </a:pPr>
            <a:endParaRPr lang="nb-NO" dirty="0"/>
          </a:p>
          <a:p>
            <a:pPr lvl="1" fontAlgn="base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sz="1400" dirty="0"/>
              <a:t>Roger Solheim i SOLKOM. </a:t>
            </a:r>
          </a:p>
        </p:txBody>
      </p:sp>
    </p:spTree>
    <p:extLst>
      <p:ext uri="{BB962C8B-B14F-4D97-AF65-F5344CB8AC3E}">
        <p14:creationId xmlns:p14="http://schemas.microsoft.com/office/powerpoint/2010/main" val="2809342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8B8C10-AE75-5A4C-AC05-7BC80957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47" y="280959"/>
            <a:ext cx="11588598" cy="1325563"/>
          </a:xfrm>
        </p:spPr>
        <p:txBody>
          <a:bodyPr>
            <a:normAutofit/>
          </a:bodyPr>
          <a:lstStyle/>
          <a:p>
            <a:pPr algn="ctr"/>
            <a:r>
              <a:rPr lang="nb-NO" sz="4200" b="1" dirty="0">
                <a:solidFill>
                  <a:srgbClr val="C00000"/>
                </a:solidFill>
              </a:rPr>
              <a:t>Hovedmålsetningene for SAMMEN2020 er basis</a:t>
            </a:r>
            <a:br>
              <a:rPr lang="nb-NO" sz="4200" b="1" dirty="0">
                <a:solidFill>
                  <a:srgbClr val="C00000"/>
                </a:solidFill>
              </a:rPr>
            </a:br>
            <a:r>
              <a:rPr lang="nb-NO" sz="3200" b="1" dirty="0">
                <a:solidFill>
                  <a:schemeClr val="tx2"/>
                </a:solidFill>
              </a:rPr>
              <a:t>Dette er på mange måter et kommunikasjonsprosjekt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33F0C78-7771-9B44-8BE8-19B767A8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48" y="5776884"/>
            <a:ext cx="1220904" cy="80015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6A8C549-0113-462A-80B5-F10F42FD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6" y="2575628"/>
            <a:ext cx="3591646" cy="2232149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381F839E-8DFA-4EBC-B98F-8159AC1501AD}"/>
              </a:ext>
            </a:extLst>
          </p:cNvPr>
          <p:cNvSpPr/>
          <p:nvPr/>
        </p:nvSpPr>
        <p:spPr>
          <a:xfrm>
            <a:off x="4719782" y="1800487"/>
            <a:ext cx="6930433" cy="45704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base">
              <a:buFont typeface="+mj-lt"/>
              <a:buAutoNum type="arabicPeriod"/>
            </a:pPr>
            <a:r>
              <a:rPr lang="nb-NO" sz="2800" dirty="0"/>
              <a:t>Bidra til at næringen opptrer mest mulig samlet i spørsmål som angår omdømme og rammevilkår</a:t>
            </a:r>
          </a:p>
          <a:p>
            <a:pPr marL="342900" indent="-342900" fontAlgn="base">
              <a:buFont typeface="+mj-lt"/>
              <a:buAutoNum type="arabicPeriod"/>
            </a:pPr>
            <a:endParaRPr lang="nb-NO" sz="2800" dirty="0"/>
          </a:p>
          <a:p>
            <a:pPr marL="342900" indent="-342900" fontAlgn="base">
              <a:buFont typeface="+mj-lt"/>
              <a:buAutoNum type="arabicPeriod"/>
            </a:pPr>
            <a:r>
              <a:rPr lang="nb-NO" sz="2800" dirty="0"/>
              <a:t>Posisjonere BAE-næringen som fremtidsrettet, bærekraftig og verdiskapende </a:t>
            </a:r>
          </a:p>
          <a:p>
            <a:pPr marL="342900" indent="-342900" fontAlgn="base">
              <a:buFont typeface="+mj-lt"/>
              <a:buAutoNum type="arabicPeriod"/>
            </a:pPr>
            <a:endParaRPr lang="nb-NO" sz="2800" dirty="0"/>
          </a:p>
          <a:p>
            <a:pPr marL="342900" indent="-342900" fontAlgn="base">
              <a:buFont typeface="+mj-lt"/>
              <a:buAutoNum type="arabicPeriod"/>
            </a:pPr>
            <a:r>
              <a:rPr lang="nb-NO" sz="2800" dirty="0"/>
              <a:t>Bygge omdømme slik at rammevilkår og rekruttering ivaretas   </a:t>
            </a:r>
          </a:p>
        </p:txBody>
      </p:sp>
    </p:spTree>
    <p:extLst>
      <p:ext uri="{BB962C8B-B14F-4D97-AF65-F5344CB8AC3E}">
        <p14:creationId xmlns:p14="http://schemas.microsoft.com/office/powerpoint/2010/main" val="212402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D5F4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CE23CE1-B514-4012-987A-D56456AF5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321732"/>
            <a:ext cx="7116292" cy="1964266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dirty="0">
                <a:solidFill>
                  <a:srgbClr val="FFFFFF"/>
                </a:solidFill>
              </a:rPr>
              <a:t>BAE </a:t>
            </a:r>
            <a:r>
              <a:rPr lang="en-US" sz="4200" b="1" i="1" u="sng" dirty="0">
                <a:solidFill>
                  <a:schemeClr val="bg1"/>
                </a:solidFill>
              </a:rPr>
              <a:t>Sammen</a:t>
            </a:r>
            <a:r>
              <a:rPr lang="en-US" sz="4200" b="1" dirty="0">
                <a:solidFill>
                  <a:srgbClr val="FFFFFF"/>
                </a:solidFill>
              </a:rPr>
              <a:t> - Første steg nådd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2BBB825-9ED0-4632-B1A5-23042B740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" r="14385" b="-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337F2D2-F625-4713-B6F3-E40FC82FC414}"/>
              </a:ext>
            </a:extLst>
          </p:cNvPr>
          <p:cNvSpPr txBox="1"/>
          <p:nvPr/>
        </p:nvSpPr>
        <p:spPr>
          <a:xfrm>
            <a:off x="8029319" y="491260"/>
            <a:ext cx="3424739" cy="5650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BAE-næringen ser verdien av å opptre samlet.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Næringen har samlet seg om Bærekraft med hovedfokus på reduksjon av klimagassutslipp.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Næringen ser seg som en del av løsningen.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Godt i gang med synliggjøring av  bransjens omfang og betydning.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Gode bærekraft-prosjekter hos enkeltaktørene i næringen i gang og synliggjøres eksternt.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4D76BB6-9CF4-4878-80DB-66C771799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2" y="5735000"/>
            <a:ext cx="1220904" cy="80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6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F2C7C83-583E-4A55-BCA9-57E480CC7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30" t="9985" r="67510" b="7358"/>
          <a:stretch/>
        </p:blipFill>
        <p:spPr>
          <a:xfrm>
            <a:off x="171927" y="168054"/>
            <a:ext cx="3023118" cy="437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01164F7-CDE9-491D-AD67-0A4EC46D5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59" t="32721" r="57831" b="6327"/>
          <a:stretch/>
        </p:blipFill>
        <p:spPr>
          <a:xfrm>
            <a:off x="3293015" y="4544060"/>
            <a:ext cx="2341983" cy="2090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7EBAF89-FC36-402F-BEDA-34355BD22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83" t="28584" r="57908" b="10953"/>
          <a:stretch/>
        </p:blipFill>
        <p:spPr>
          <a:xfrm>
            <a:off x="5626608" y="4552449"/>
            <a:ext cx="2341983" cy="207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69BA9AC-724D-47F7-9336-155F9DF71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55" t="26734" r="68469" b="12803"/>
          <a:stretch/>
        </p:blipFill>
        <p:spPr>
          <a:xfrm>
            <a:off x="3405947" y="168054"/>
            <a:ext cx="3278720" cy="404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375AD0F-C683-440C-BBEB-B85215A9CD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95" t="14489" r="66403" b="21317"/>
          <a:stretch/>
        </p:blipFill>
        <p:spPr>
          <a:xfrm>
            <a:off x="7675745" y="100942"/>
            <a:ext cx="3588473" cy="368071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5F2FBE7-A3AE-495B-8F33-0F17914E07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933" t="17143" r="43443" b="23017"/>
          <a:stretch/>
        </p:blipFill>
        <p:spPr>
          <a:xfrm>
            <a:off x="8268948" y="4036700"/>
            <a:ext cx="3143840" cy="2589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D514076-CD44-46E2-987E-560D893BF9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582" y="5889789"/>
            <a:ext cx="1220904" cy="80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33F0C78-7771-9B44-8BE8-19B767A8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48" y="5776884"/>
            <a:ext cx="1220904" cy="80015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2D026B0-3EE9-4971-9C30-FADF18DB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18" y="1033364"/>
            <a:ext cx="3800928" cy="3429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494C3E2-443C-49D4-9EFF-5C19001C9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578" y="5403474"/>
            <a:ext cx="1695450" cy="66675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019BC45-A1EF-4B88-826F-DC625B2C6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004" y="357089"/>
            <a:ext cx="3966129" cy="469926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0AF2DE2-BBF5-4741-8724-9C7DB2787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763" y="5567362"/>
            <a:ext cx="1371600" cy="6096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B17E347-2744-4814-8721-854CB0180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363" y="357089"/>
            <a:ext cx="1762125" cy="67627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9B07D228-BB8E-4045-BF3E-C15D73726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6081" y="804199"/>
            <a:ext cx="3288724" cy="387099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AA330F5A-6D3F-4635-839B-376455EACD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7841" y="5483543"/>
            <a:ext cx="432291" cy="58668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8A121259-9D09-4E5E-95D0-66FD83D8DE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0443" y="5639665"/>
            <a:ext cx="1476031" cy="2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17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38C2CB-F897-7644-8F1B-7366608F6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16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nb-NO" sz="4800" b="1" dirty="0">
                <a:solidFill>
                  <a:srgbClr val="3E4C71"/>
                </a:solidFill>
              </a:rPr>
              <a:t>Fra kommunikasjonsplanen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5204191-1514-524F-B96A-DBA7ACD27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48" y="5776884"/>
            <a:ext cx="1220904" cy="80015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1E4F50C-26D2-2B4F-9C74-B9A1DB635F13}"/>
              </a:ext>
            </a:extLst>
          </p:cNvPr>
          <p:cNvSpPr/>
          <p:nvPr/>
        </p:nvSpPr>
        <p:spPr>
          <a:xfrm>
            <a:off x="633984" y="1261576"/>
            <a:ext cx="10863072" cy="388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094C8AF-88D1-A042-82E4-9E9B0691FBFC}"/>
              </a:ext>
            </a:extLst>
          </p:cNvPr>
          <p:cNvSpPr/>
          <p:nvPr/>
        </p:nvSpPr>
        <p:spPr>
          <a:xfrm>
            <a:off x="0" y="251312"/>
            <a:ext cx="227748" cy="101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aphicFrame>
        <p:nvGraphicFramePr>
          <p:cNvPr id="11" name="Plassholder for innhold 2">
            <a:extLst>
              <a:ext uri="{FF2B5EF4-FFF2-40B4-BE49-F238E27FC236}">
                <a16:creationId xmlns:a16="http://schemas.microsoft.com/office/drawing/2014/main" id="{13AB6A35-F98E-45FF-BD92-C0CBB898E4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577899"/>
              </p:ext>
            </p:extLst>
          </p:nvPr>
        </p:nvGraphicFramePr>
        <p:xfrm>
          <a:off x="1051560" y="1338986"/>
          <a:ext cx="10506456" cy="4180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378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38C2CB-F897-7644-8F1B-7366608F6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763" y="251312"/>
            <a:ext cx="7284168" cy="108602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nb-NO" sz="4700" b="1" dirty="0">
                <a:solidFill>
                  <a:srgbClr val="3E4C71"/>
                </a:solidFill>
              </a:rPr>
              <a:t>Verktøyene våre blir brukt</a:t>
            </a:r>
            <a:br>
              <a:rPr lang="nb-NO" sz="4700" b="1" dirty="0">
                <a:solidFill>
                  <a:srgbClr val="3E4C71"/>
                </a:solidFill>
              </a:rPr>
            </a:br>
            <a:r>
              <a:rPr lang="nb-NO" sz="2700" b="1" dirty="0">
                <a:solidFill>
                  <a:srgbClr val="C00000"/>
                </a:solidFill>
              </a:rPr>
              <a:t>F. eks.  #ViByggerBærekraft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5204191-1514-524F-B96A-DBA7ACD27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48" y="5776884"/>
            <a:ext cx="1220904" cy="800157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094C8AF-88D1-A042-82E4-9E9B0691FBFC}"/>
              </a:ext>
            </a:extLst>
          </p:cNvPr>
          <p:cNvSpPr/>
          <p:nvPr/>
        </p:nvSpPr>
        <p:spPr>
          <a:xfrm>
            <a:off x="0" y="251312"/>
            <a:ext cx="227748" cy="101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B8FC215-79CD-4CA5-892C-617671269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723"/>
          <a:stretch/>
        </p:blipFill>
        <p:spPr>
          <a:xfrm>
            <a:off x="328793" y="1690629"/>
            <a:ext cx="8105775" cy="86937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527D7F3-FB04-4253-ADC5-1F1BCBEE0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870" y="2659842"/>
            <a:ext cx="7848600" cy="67627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73A8078-7A3C-4BF9-BA09-961E9A8FA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3" y="4382266"/>
            <a:ext cx="7305708" cy="694975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6374BFF-859E-4E88-ABEA-ADF9107D1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583" y="3429000"/>
            <a:ext cx="3961303" cy="28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6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77C8A2-ED9C-1D4A-B03D-38BDB573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514" y="138881"/>
            <a:ext cx="6690759" cy="1325563"/>
          </a:xfrm>
        </p:spPr>
        <p:txBody>
          <a:bodyPr>
            <a:normAutofit/>
          </a:bodyPr>
          <a:lstStyle/>
          <a:p>
            <a:r>
              <a:rPr lang="nb-NO" sz="4800" b="1" dirty="0">
                <a:solidFill>
                  <a:srgbClr val="C00000"/>
                </a:solidFill>
              </a:rPr>
              <a:t>OBS! Følelser vs. fakta</a:t>
            </a:r>
          </a:p>
        </p:txBody>
      </p:sp>
      <p:pic>
        <p:nvPicPr>
          <p:cNvPr id="4" name="Bilde 3" descr="Et bilde som inneholder skilt, mat, tallerken, tegning&#10;&#10;Automatisk generert beskrivelse">
            <a:extLst>
              <a:ext uri="{FF2B5EF4-FFF2-40B4-BE49-F238E27FC236}">
                <a16:creationId xmlns:a16="http://schemas.microsoft.com/office/drawing/2014/main" id="{F53D376C-0FC5-6F4A-9F2B-255E8675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48" y="5776884"/>
            <a:ext cx="1220904" cy="80015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8C60815-52B9-4DA7-B0D4-8FE9C0D28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58" y="1902979"/>
            <a:ext cx="3884042" cy="2688952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F2D9654-E44B-4F8D-9417-EB3DB76F7CDA}"/>
              </a:ext>
            </a:extLst>
          </p:cNvPr>
          <p:cNvSpPr/>
          <p:nvPr/>
        </p:nvSpPr>
        <p:spPr>
          <a:xfrm>
            <a:off x="4986056" y="1464444"/>
            <a:ext cx="6930433" cy="4570440"/>
          </a:xfrm>
          <a:prstGeom prst="rect">
            <a:avLst/>
          </a:prstGeom>
          <a:solidFill>
            <a:srgbClr val="509EA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nb-NO" sz="2000" dirty="0"/>
              <a:t>Tallene for bransjen når det gjelder sysselsetting, omfang og verdiskaping er imponerende, og BI-rapporten dokumenter dette på en god måte. </a:t>
            </a:r>
          </a:p>
          <a:p>
            <a:pPr fontAlgn="base"/>
            <a:endParaRPr lang="nb-NO" sz="2000" dirty="0"/>
          </a:p>
          <a:p>
            <a:pPr fontAlgn="base"/>
            <a:endParaRPr lang="nb-NO" sz="1600" dirty="0"/>
          </a:p>
          <a:p>
            <a:pPr fontAlgn="base"/>
            <a:r>
              <a:rPr lang="nb-NO" sz="2000" dirty="0"/>
              <a:t>Når man jobber med å styrke omdømmet, er det imidlertid avgjørende at tall og fakta suppleres med tiltak som appellerer til hjertet og følelsene hos folk. </a:t>
            </a:r>
          </a:p>
          <a:p>
            <a:pPr fontAlgn="base"/>
            <a:endParaRPr lang="nb-NO" sz="2000" dirty="0"/>
          </a:p>
          <a:p>
            <a:pPr lvl="1" fontAlgn="base"/>
            <a:r>
              <a:rPr lang="nb-NO" sz="2800" dirty="0">
                <a:solidFill>
                  <a:schemeClr val="bg2">
                    <a:lumMod val="10000"/>
                  </a:schemeClr>
                </a:solidFill>
              </a:rPr>
              <a:t>-&gt; Folk knytter seg ikke til tall – de knytter seg til følelser og myke verdier. </a:t>
            </a:r>
          </a:p>
        </p:txBody>
      </p:sp>
    </p:spTree>
    <p:extLst>
      <p:ext uri="{BB962C8B-B14F-4D97-AF65-F5344CB8AC3E}">
        <p14:creationId xmlns:p14="http://schemas.microsoft.com/office/powerpoint/2010/main" val="1688548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lå v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5DF446227745946937A37D85801DD0B" ma:contentTypeVersion="12" ma:contentTypeDescription="Opprett et nytt dokument." ma:contentTypeScope="" ma:versionID="b02c38eab0687e3a6dbb0575e11101da">
  <xsd:schema xmlns:xsd="http://www.w3.org/2001/XMLSchema" xmlns:xs="http://www.w3.org/2001/XMLSchema" xmlns:p="http://schemas.microsoft.com/office/2006/metadata/properties" xmlns:ns2="957f3067-ccd2-4338-b6e2-e80eb3fe8aa8" xmlns:ns3="531e3bf5-1b12-46f4-b098-e84ed414f90b" targetNamespace="http://schemas.microsoft.com/office/2006/metadata/properties" ma:root="true" ma:fieldsID="f400610e77c84c52a53b15a89e033fea" ns2:_="" ns3:_="">
    <xsd:import namespace="957f3067-ccd2-4338-b6e2-e80eb3fe8aa8"/>
    <xsd:import namespace="531e3bf5-1b12-46f4-b098-e84ed414f9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7f3067-ccd2-4338-b6e2-e80eb3fe8a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1e3bf5-1b12-46f4-b098-e84ed414f9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61A07A-C700-4B4C-BF3E-AF9B65C36BE4}">
  <ds:schemaRefs>
    <ds:schemaRef ds:uri="957f3067-ccd2-4338-b6e2-e80eb3fe8aa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1e3bf5-1b12-46f4-b098-e84ed414f90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90A6C07-7AA4-42CF-8FFA-0AC9A0FF23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7f3067-ccd2-4338-b6e2-e80eb3fe8aa8"/>
    <ds:schemaRef ds:uri="531e3bf5-1b12-46f4-b098-e84ed414f9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D0FD9F-42CD-4265-AF1B-8ECBA05E23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508</Words>
  <Application>Microsoft Office PowerPoint</Application>
  <PresentationFormat>Widescreen</PresentationFormat>
  <Paragraphs>76</Paragraphs>
  <Slides>12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Office-tema</vt:lpstr>
      <vt:lpstr>PowerPoint-presentasjon</vt:lpstr>
      <vt:lpstr>Kommunikasjon ble tidlig godt integrert i prosjektet</vt:lpstr>
      <vt:lpstr>Hovedmålsetningene for SAMMEN2020 er basis Dette er på mange måter et kommunikasjonsprosjekt</vt:lpstr>
      <vt:lpstr>BAE Sammen - Første steg nådd</vt:lpstr>
      <vt:lpstr>PowerPoint-presentasjon</vt:lpstr>
      <vt:lpstr>PowerPoint-presentasjon</vt:lpstr>
      <vt:lpstr>Fra kommunikasjonsplanen</vt:lpstr>
      <vt:lpstr>Verktøyene våre blir brukt F. eks.  #ViByggerBærekraft</vt:lpstr>
      <vt:lpstr>OBS! Følelser vs. fakta</vt:lpstr>
      <vt:lpstr>Kommunikasjonsmål</vt:lpstr>
      <vt:lpstr>PowerPoint-presentasjon</vt:lpstr>
      <vt:lpstr>Takk for oss!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Kjell Kvarekvål</dc:creator>
  <cp:lastModifiedBy>Lene Eikefjord</cp:lastModifiedBy>
  <cp:revision>14</cp:revision>
  <dcterms:created xsi:type="dcterms:W3CDTF">2021-11-09T07:34:16Z</dcterms:created>
  <dcterms:modified xsi:type="dcterms:W3CDTF">2021-11-09T12:24:09Z</dcterms:modified>
</cp:coreProperties>
</file>