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147197793" r:id="rId6"/>
    <p:sldId id="2147197790" r:id="rId7"/>
    <p:sldId id="2147197791" r:id="rId8"/>
    <p:sldId id="2499" r:id="rId9"/>
    <p:sldId id="326" r:id="rId10"/>
    <p:sldId id="321" r:id="rId11"/>
    <p:sldId id="2147197794" r:id="rId12"/>
    <p:sldId id="2496" r:id="rId13"/>
    <p:sldId id="2497" r:id="rId14"/>
    <p:sldId id="2502" r:id="rId15"/>
    <p:sldId id="2503" r:id="rId16"/>
    <p:sldId id="2490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5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v Kari Hansteen" initials="LKH" lastIdx="2" clrIdx="0">
    <p:extLst>
      <p:ext uri="{19B8F6BF-5375-455C-9EA6-DF929625EA0E}">
        <p15:presenceInfo xmlns:p15="http://schemas.microsoft.com/office/powerpoint/2012/main" userId="S::liv.kari.hansteen@rif.no::2d16953c-69ed-4525-b7c8-bdb5bdf7f8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FEB"/>
    <a:srgbClr val="3F7E44"/>
    <a:srgbClr val="01B1AD"/>
    <a:srgbClr val="D8966B"/>
    <a:srgbClr val="E7BEA3"/>
    <a:srgbClr val="F0E2DE"/>
    <a:srgbClr val="3D4B70"/>
    <a:srgbClr val="6AAAB6"/>
    <a:srgbClr val="57A5B2"/>
    <a:srgbClr val="4A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63" autoAdjust="0"/>
  </p:normalViewPr>
  <p:slideViewPr>
    <p:cSldViewPr snapToGrid="0">
      <p:cViewPr varScale="1">
        <p:scale>
          <a:sx n="100" d="100"/>
          <a:sy n="100" d="100"/>
        </p:scale>
        <p:origin x="954" y="78"/>
      </p:cViewPr>
      <p:guideLst>
        <p:guide orient="horz" pos="3974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24ED9-8AC5-4E88-9A4D-FDC2ECDE6D27}" type="doc">
      <dgm:prSet loTypeId="urn:microsoft.com/office/officeart/2005/8/layout/lProcess2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5296BA-631E-478C-994D-127610135948}">
      <dgm:prSet custT="1"/>
      <dgm:spPr/>
      <dgm:t>
        <a:bodyPr anchor="ctr"/>
        <a:lstStyle/>
        <a:p>
          <a:endParaRPr lang="nb-NO" sz="1600" kern="1200" dirty="0"/>
        </a:p>
        <a:p>
          <a:endParaRPr lang="nb-NO" sz="4000" b="1" kern="1200" dirty="0">
            <a:solidFill>
              <a:srgbClr val="3D4B70"/>
            </a:solidFill>
            <a:latin typeface="+mj-lt"/>
            <a:ea typeface="+mj-ea"/>
            <a:cs typeface="+mj-cs"/>
          </a:endParaRPr>
        </a:p>
        <a:p>
          <a:endParaRPr lang="nb-NO" sz="1600" kern="1200" dirty="0"/>
        </a:p>
        <a:p>
          <a:r>
            <a:rPr lang="nb-NO" sz="2000" b="1" kern="1200" noProof="0" dirty="0">
              <a:latin typeface="+mn-lt"/>
            </a:rPr>
            <a:t>Sysselsetter </a:t>
          </a:r>
          <a:br>
            <a:rPr lang="nb-NO" sz="2000" b="1" kern="1200" noProof="0" dirty="0">
              <a:latin typeface="+mn-lt"/>
            </a:rPr>
          </a:br>
          <a:r>
            <a:rPr lang="nb-NO" sz="2000" b="1" kern="1200" noProof="0" dirty="0">
              <a:latin typeface="+mn-lt"/>
            </a:rPr>
            <a:t>1 av 5</a:t>
          </a:r>
        </a:p>
      </dgm:t>
    </dgm:pt>
    <dgm:pt modelId="{7482EF1D-5808-4D2C-B59D-9BBC4CDA107E}" type="parTrans" cxnId="{7F563AA7-EC7F-4864-A3BD-3FBF27EFEBAB}">
      <dgm:prSet/>
      <dgm:spPr/>
      <dgm:t>
        <a:bodyPr/>
        <a:lstStyle/>
        <a:p>
          <a:endParaRPr lang="en-US" sz="2000"/>
        </a:p>
      </dgm:t>
    </dgm:pt>
    <dgm:pt modelId="{7D31F39E-F9FE-4C2F-9AB5-309EDD8CCCF3}" type="sibTrans" cxnId="{7F563AA7-EC7F-4864-A3BD-3FBF27EFEBAB}">
      <dgm:prSet/>
      <dgm:spPr/>
      <dgm:t>
        <a:bodyPr/>
        <a:lstStyle/>
        <a:p>
          <a:endParaRPr lang="en-US" sz="2000"/>
        </a:p>
      </dgm:t>
    </dgm:pt>
    <dgm:pt modelId="{90DCC61E-25E0-4B90-83E2-DCAB4FB6A755}">
      <dgm:prSet custT="1"/>
      <dgm:spPr/>
      <dgm:t>
        <a:bodyPr anchor="ctr"/>
        <a:lstStyle/>
        <a:p>
          <a:endParaRPr lang="nb-NO" sz="1600" dirty="0">
            <a:latin typeface="+mn-lt"/>
          </a:endParaRPr>
        </a:p>
        <a:p>
          <a:endParaRPr lang="nb-NO" sz="1600" dirty="0">
            <a:latin typeface="+mn-lt"/>
          </a:endParaRPr>
        </a:p>
        <a:p>
          <a:endParaRPr lang="nb-NO" sz="1600" dirty="0">
            <a:latin typeface="+mn-lt"/>
          </a:endParaRPr>
        </a:p>
        <a:p>
          <a:endParaRPr lang="nb-NO" sz="1600" dirty="0">
            <a:latin typeface="+mn-lt"/>
          </a:endParaRPr>
        </a:p>
        <a:p>
          <a:endParaRPr lang="nb-NO" sz="1600" dirty="0">
            <a:latin typeface="+mn-lt"/>
          </a:endParaRPr>
        </a:p>
        <a:p>
          <a:r>
            <a:rPr lang="en-US" sz="2000" b="1" dirty="0">
              <a:latin typeface="+mn-lt"/>
            </a:rPr>
            <a:t>Over 90.000 bedrifter </a:t>
          </a:r>
        </a:p>
      </dgm:t>
    </dgm:pt>
    <dgm:pt modelId="{EA08AF87-716F-4EF4-8DD1-4923642066B4}" type="parTrans" cxnId="{7946666B-EEBA-4A9E-8E7C-766B8A617EBD}">
      <dgm:prSet/>
      <dgm:spPr/>
      <dgm:t>
        <a:bodyPr/>
        <a:lstStyle/>
        <a:p>
          <a:endParaRPr lang="en-US" sz="2000"/>
        </a:p>
      </dgm:t>
    </dgm:pt>
    <dgm:pt modelId="{1623736D-A95A-41A7-B477-9051BD5CF016}" type="sibTrans" cxnId="{7946666B-EEBA-4A9E-8E7C-766B8A617EBD}">
      <dgm:prSet/>
      <dgm:spPr/>
      <dgm:t>
        <a:bodyPr/>
        <a:lstStyle/>
        <a:p>
          <a:endParaRPr lang="en-US" sz="2000"/>
        </a:p>
      </dgm:t>
    </dgm:pt>
    <dgm:pt modelId="{CCF79CCF-A926-42E6-8AA0-6FCFF34A7591}">
      <dgm:prSet custT="1"/>
      <dgm:spPr/>
      <dgm:t>
        <a:bodyPr anchor="ctr"/>
        <a:lstStyle/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r>
            <a:rPr lang="nb-NO" sz="2000" b="1" dirty="0">
              <a:latin typeface="+mn-lt"/>
            </a:rPr>
            <a:t>66 milliarder i verdiskapning i distriktene </a:t>
          </a:r>
          <a:endParaRPr lang="en-US" sz="2000" b="1" dirty="0">
            <a:latin typeface="+mn-lt"/>
          </a:endParaRPr>
        </a:p>
      </dgm:t>
    </dgm:pt>
    <dgm:pt modelId="{FD19F41D-1E66-4C32-A98C-ADA13B14F5A5}" type="parTrans" cxnId="{9A9C30E8-8D72-4E53-9FFC-F6015200174F}">
      <dgm:prSet/>
      <dgm:spPr/>
      <dgm:t>
        <a:bodyPr/>
        <a:lstStyle/>
        <a:p>
          <a:endParaRPr lang="en-US" sz="2000"/>
        </a:p>
      </dgm:t>
    </dgm:pt>
    <dgm:pt modelId="{8242A151-EFE4-4E09-9473-EAD4DFDFB34E}" type="sibTrans" cxnId="{9A9C30E8-8D72-4E53-9FFC-F6015200174F}">
      <dgm:prSet/>
      <dgm:spPr/>
      <dgm:t>
        <a:bodyPr/>
        <a:lstStyle/>
        <a:p>
          <a:endParaRPr lang="en-US" sz="2000"/>
        </a:p>
      </dgm:t>
    </dgm:pt>
    <dgm:pt modelId="{E8DC1A34-6BCE-4BDC-8C06-C3CD22FA8906}">
      <dgm:prSet custT="1"/>
      <dgm:spPr/>
      <dgm:t>
        <a:bodyPr anchor="ctr"/>
        <a:lstStyle/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r>
            <a:rPr lang="nb-NO" sz="2000" b="1" dirty="0">
              <a:latin typeface="+mn-lt"/>
            </a:rPr>
            <a:t>Avgjørende for å nå Norges Bærekrafts mål</a:t>
          </a:r>
          <a:endParaRPr lang="en-US" sz="1800" dirty="0"/>
        </a:p>
      </dgm:t>
    </dgm:pt>
    <dgm:pt modelId="{72E1915E-94A2-4E30-A825-0D626E2261FA}" type="parTrans" cxnId="{E36CBDFC-C386-462D-BFDA-46D51C733157}">
      <dgm:prSet/>
      <dgm:spPr/>
      <dgm:t>
        <a:bodyPr/>
        <a:lstStyle/>
        <a:p>
          <a:endParaRPr lang="en-US" sz="2000"/>
        </a:p>
      </dgm:t>
    </dgm:pt>
    <dgm:pt modelId="{97781FED-A6B0-4B6E-9935-4FBF0126C495}" type="sibTrans" cxnId="{E36CBDFC-C386-462D-BFDA-46D51C733157}">
      <dgm:prSet/>
      <dgm:spPr/>
      <dgm:t>
        <a:bodyPr/>
        <a:lstStyle/>
        <a:p>
          <a:endParaRPr lang="en-US" sz="2000"/>
        </a:p>
      </dgm:t>
    </dgm:pt>
    <dgm:pt modelId="{70087FA5-51FB-4B53-8059-B17CCF80A521}">
      <dgm:prSet custT="1"/>
      <dgm:spPr/>
      <dgm:t>
        <a:bodyPr anchor="ctr"/>
        <a:lstStyle/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endParaRPr lang="nb-NO" sz="1600" dirty="0"/>
        </a:p>
        <a:p>
          <a:r>
            <a:rPr lang="en-US" sz="2000" b="1" dirty="0"/>
            <a:t>Sikrer spredt bosetting</a:t>
          </a:r>
        </a:p>
      </dgm:t>
    </dgm:pt>
    <dgm:pt modelId="{9C121867-73A0-4B2D-BED4-6E6BFC1ACD73}" type="parTrans" cxnId="{9F02AEC9-62C5-4F46-A6EF-4B9EC0BA80C3}">
      <dgm:prSet/>
      <dgm:spPr/>
      <dgm:t>
        <a:bodyPr/>
        <a:lstStyle/>
        <a:p>
          <a:endParaRPr lang="en-US" sz="2000"/>
        </a:p>
      </dgm:t>
    </dgm:pt>
    <dgm:pt modelId="{0BAF1CCB-6077-4C08-B2EA-3CEB706278F3}" type="sibTrans" cxnId="{9F02AEC9-62C5-4F46-A6EF-4B9EC0BA80C3}">
      <dgm:prSet/>
      <dgm:spPr/>
      <dgm:t>
        <a:bodyPr/>
        <a:lstStyle/>
        <a:p>
          <a:endParaRPr lang="en-US" sz="2000"/>
        </a:p>
      </dgm:t>
    </dgm:pt>
    <dgm:pt modelId="{12445E09-2B08-B04B-A5A1-0EA29E359A1F}" type="pres">
      <dgm:prSet presAssocID="{50724ED9-8AC5-4E88-9A4D-FDC2ECDE6D27}" presName="theList" presStyleCnt="0">
        <dgm:presLayoutVars>
          <dgm:dir/>
          <dgm:animLvl val="lvl"/>
          <dgm:resizeHandles val="exact"/>
        </dgm:presLayoutVars>
      </dgm:prSet>
      <dgm:spPr/>
    </dgm:pt>
    <dgm:pt modelId="{5A1693A6-935E-0C47-AED2-15B13062F443}" type="pres">
      <dgm:prSet presAssocID="{DA5296BA-631E-478C-994D-127610135948}" presName="compNode" presStyleCnt="0"/>
      <dgm:spPr/>
    </dgm:pt>
    <dgm:pt modelId="{86ED198C-F53E-7449-9BFB-970986E561D3}" type="pres">
      <dgm:prSet presAssocID="{DA5296BA-631E-478C-994D-127610135948}" presName="aNode" presStyleLbl="bgShp" presStyleIdx="0" presStyleCnt="5" custLinFactY="10720" custLinFactNeighborX="-7819" custLinFactNeighborY="100000"/>
      <dgm:spPr/>
    </dgm:pt>
    <dgm:pt modelId="{CC578E4B-5E51-FF45-BC94-905E8023848E}" type="pres">
      <dgm:prSet presAssocID="{DA5296BA-631E-478C-994D-127610135948}" presName="textNode" presStyleLbl="bgShp" presStyleIdx="0" presStyleCnt="5"/>
      <dgm:spPr/>
    </dgm:pt>
    <dgm:pt modelId="{E89B45DF-C324-F140-864E-4114A98DA530}" type="pres">
      <dgm:prSet presAssocID="{DA5296BA-631E-478C-994D-127610135948}" presName="compChildNode" presStyleCnt="0"/>
      <dgm:spPr/>
    </dgm:pt>
    <dgm:pt modelId="{B9BC371D-F91C-7646-83A1-B909331994D8}" type="pres">
      <dgm:prSet presAssocID="{DA5296BA-631E-478C-994D-127610135948}" presName="theInnerList" presStyleCnt="0"/>
      <dgm:spPr/>
    </dgm:pt>
    <dgm:pt modelId="{7B137255-965B-404B-B17C-7C745B829436}" type="pres">
      <dgm:prSet presAssocID="{DA5296BA-631E-478C-994D-127610135948}" presName="aSpace" presStyleCnt="0"/>
      <dgm:spPr/>
    </dgm:pt>
    <dgm:pt modelId="{A2F28F2A-FD61-A345-9406-0740ADD95F17}" type="pres">
      <dgm:prSet presAssocID="{90DCC61E-25E0-4B90-83E2-DCAB4FB6A755}" presName="compNode" presStyleCnt="0"/>
      <dgm:spPr/>
    </dgm:pt>
    <dgm:pt modelId="{412924A2-09EE-344A-AE70-C00DEF7E1834}" type="pres">
      <dgm:prSet presAssocID="{90DCC61E-25E0-4B90-83E2-DCAB4FB6A755}" presName="aNode" presStyleLbl="bgShp" presStyleIdx="1" presStyleCnt="5"/>
      <dgm:spPr/>
    </dgm:pt>
    <dgm:pt modelId="{244FAA6C-7165-1A4D-9E5A-F02CF81D5039}" type="pres">
      <dgm:prSet presAssocID="{90DCC61E-25E0-4B90-83E2-DCAB4FB6A755}" presName="textNode" presStyleLbl="bgShp" presStyleIdx="1" presStyleCnt="5"/>
      <dgm:spPr/>
    </dgm:pt>
    <dgm:pt modelId="{386F1D3A-EC82-004A-8D8A-FF96D37D1FAA}" type="pres">
      <dgm:prSet presAssocID="{90DCC61E-25E0-4B90-83E2-DCAB4FB6A755}" presName="compChildNode" presStyleCnt="0"/>
      <dgm:spPr/>
    </dgm:pt>
    <dgm:pt modelId="{BCD6125F-EDA1-7D45-ACC5-20479D2EEEB8}" type="pres">
      <dgm:prSet presAssocID="{90DCC61E-25E0-4B90-83E2-DCAB4FB6A755}" presName="theInnerList" presStyleCnt="0"/>
      <dgm:spPr/>
    </dgm:pt>
    <dgm:pt modelId="{7045E5D1-4364-3942-847B-0E6F0080173A}" type="pres">
      <dgm:prSet presAssocID="{90DCC61E-25E0-4B90-83E2-DCAB4FB6A755}" presName="aSpace" presStyleCnt="0"/>
      <dgm:spPr/>
    </dgm:pt>
    <dgm:pt modelId="{0F30BD7C-D540-C141-B107-4B74F6721D9E}" type="pres">
      <dgm:prSet presAssocID="{CCF79CCF-A926-42E6-8AA0-6FCFF34A7591}" presName="compNode" presStyleCnt="0"/>
      <dgm:spPr/>
    </dgm:pt>
    <dgm:pt modelId="{E5975E91-2353-754F-840C-608B2AFD6F9D}" type="pres">
      <dgm:prSet presAssocID="{CCF79CCF-A926-42E6-8AA0-6FCFF34A7591}" presName="aNode" presStyleLbl="bgShp" presStyleIdx="2" presStyleCnt="5"/>
      <dgm:spPr/>
    </dgm:pt>
    <dgm:pt modelId="{47105528-502D-094E-AC48-4DA900C6E376}" type="pres">
      <dgm:prSet presAssocID="{CCF79CCF-A926-42E6-8AA0-6FCFF34A7591}" presName="textNode" presStyleLbl="bgShp" presStyleIdx="2" presStyleCnt="5"/>
      <dgm:spPr/>
    </dgm:pt>
    <dgm:pt modelId="{4E395722-30A1-5D47-9294-0CF51A85FA4C}" type="pres">
      <dgm:prSet presAssocID="{CCF79CCF-A926-42E6-8AA0-6FCFF34A7591}" presName="compChildNode" presStyleCnt="0"/>
      <dgm:spPr/>
    </dgm:pt>
    <dgm:pt modelId="{4D34B254-8D95-8C4C-BBC1-D92DB0FC0BD7}" type="pres">
      <dgm:prSet presAssocID="{CCF79CCF-A926-42E6-8AA0-6FCFF34A7591}" presName="theInnerList" presStyleCnt="0"/>
      <dgm:spPr/>
    </dgm:pt>
    <dgm:pt modelId="{57D79B29-29F9-4748-9BB5-1BC512A40DFB}" type="pres">
      <dgm:prSet presAssocID="{CCF79CCF-A926-42E6-8AA0-6FCFF34A7591}" presName="aSpace" presStyleCnt="0"/>
      <dgm:spPr/>
    </dgm:pt>
    <dgm:pt modelId="{983D72CC-C271-6A4F-BD02-CCF04439FC97}" type="pres">
      <dgm:prSet presAssocID="{E8DC1A34-6BCE-4BDC-8C06-C3CD22FA8906}" presName="compNode" presStyleCnt="0"/>
      <dgm:spPr/>
    </dgm:pt>
    <dgm:pt modelId="{1BA1A093-C9D9-9C4B-8059-DD3A70252E22}" type="pres">
      <dgm:prSet presAssocID="{E8DC1A34-6BCE-4BDC-8C06-C3CD22FA8906}" presName="aNode" presStyleLbl="bgShp" presStyleIdx="3" presStyleCnt="5"/>
      <dgm:spPr/>
    </dgm:pt>
    <dgm:pt modelId="{5D4A62B0-59A2-244D-A286-1BDC9E50D8B7}" type="pres">
      <dgm:prSet presAssocID="{E8DC1A34-6BCE-4BDC-8C06-C3CD22FA8906}" presName="textNode" presStyleLbl="bgShp" presStyleIdx="3" presStyleCnt="5"/>
      <dgm:spPr/>
    </dgm:pt>
    <dgm:pt modelId="{BE1DD68A-0108-0D42-A78D-73F5C360BC12}" type="pres">
      <dgm:prSet presAssocID="{E8DC1A34-6BCE-4BDC-8C06-C3CD22FA8906}" presName="compChildNode" presStyleCnt="0"/>
      <dgm:spPr/>
    </dgm:pt>
    <dgm:pt modelId="{F82BB9F8-CA2E-9D49-8A5E-802668948250}" type="pres">
      <dgm:prSet presAssocID="{E8DC1A34-6BCE-4BDC-8C06-C3CD22FA8906}" presName="theInnerList" presStyleCnt="0"/>
      <dgm:spPr/>
    </dgm:pt>
    <dgm:pt modelId="{64A38DB1-45F5-A646-B457-1BB3FA968877}" type="pres">
      <dgm:prSet presAssocID="{E8DC1A34-6BCE-4BDC-8C06-C3CD22FA8906}" presName="aSpace" presStyleCnt="0"/>
      <dgm:spPr/>
    </dgm:pt>
    <dgm:pt modelId="{FB90DA49-8E34-E948-A6CD-CB08E2241188}" type="pres">
      <dgm:prSet presAssocID="{70087FA5-51FB-4B53-8059-B17CCF80A521}" presName="compNode" presStyleCnt="0"/>
      <dgm:spPr/>
    </dgm:pt>
    <dgm:pt modelId="{AEEC3EA5-1817-6744-9A63-23F2BC778D4B}" type="pres">
      <dgm:prSet presAssocID="{70087FA5-51FB-4B53-8059-B17CCF80A521}" presName="aNode" presStyleLbl="bgShp" presStyleIdx="4" presStyleCnt="5"/>
      <dgm:spPr/>
    </dgm:pt>
    <dgm:pt modelId="{C728A71C-664C-E04B-981D-77E6D3FFA044}" type="pres">
      <dgm:prSet presAssocID="{70087FA5-51FB-4B53-8059-B17CCF80A521}" presName="textNode" presStyleLbl="bgShp" presStyleIdx="4" presStyleCnt="5"/>
      <dgm:spPr/>
    </dgm:pt>
    <dgm:pt modelId="{92FEB229-75B5-504E-9337-8741A280EFBC}" type="pres">
      <dgm:prSet presAssocID="{70087FA5-51FB-4B53-8059-B17CCF80A521}" presName="compChildNode" presStyleCnt="0"/>
      <dgm:spPr/>
    </dgm:pt>
    <dgm:pt modelId="{FE2C4896-FDA4-134F-80E5-880ED2599F36}" type="pres">
      <dgm:prSet presAssocID="{70087FA5-51FB-4B53-8059-B17CCF80A521}" presName="theInnerList" presStyleCnt="0"/>
      <dgm:spPr/>
    </dgm:pt>
  </dgm:ptLst>
  <dgm:cxnLst>
    <dgm:cxn modelId="{DF578B07-2A6E-ED4E-A52B-6A3DC7F70BD4}" type="presOf" srcId="{50724ED9-8AC5-4E88-9A4D-FDC2ECDE6D27}" destId="{12445E09-2B08-B04B-A5A1-0EA29E359A1F}" srcOrd="0" destOrd="0" presId="urn:microsoft.com/office/officeart/2005/8/layout/lProcess2"/>
    <dgm:cxn modelId="{F94B5B1D-65BE-9B43-9D80-7AAABF11DABA}" type="presOf" srcId="{70087FA5-51FB-4B53-8059-B17CCF80A521}" destId="{C728A71C-664C-E04B-981D-77E6D3FFA044}" srcOrd="1" destOrd="0" presId="urn:microsoft.com/office/officeart/2005/8/layout/lProcess2"/>
    <dgm:cxn modelId="{C5B13426-E845-EB47-9EB5-1B07ECB941A5}" type="presOf" srcId="{DA5296BA-631E-478C-994D-127610135948}" destId="{CC578E4B-5E51-FF45-BC94-905E8023848E}" srcOrd="1" destOrd="0" presId="urn:microsoft.com/office/officeart/2005/8/layout/lProcess2"/>
    <dgm:cxn modelId="{CAFEF035-AFF0-204B-B137-C1DC8642AE46}" type="presOf" srcId="{90DCC61E-25E0-4B90-83E2-DCAB4FB6A755}" destId="{412924A2-09EE-344A-AE70-C00DEF7E1834}" srcOrd="0" destOrd="0" presId="urn:microsoft.com/office/officeart/2005/8/layout/lProcess2"/>
    <dgm:cxn modelId="{952F4E3A-3075-5B4C-B42D-920E2BF80505}" type="presOf" srcId="{70087FA5-51FB-4B53-8059-B17CCF80A521}" destId="{AEEC3EA5-1817-6744-9A63-23F2BC778D4B}" srcOrd="0" destOrd="0" presId="urn:microsoft.com/office/officeart/2005/8/layout/lProcess2"/>
    <dgm:cxn modelId="{96208E3A-24C8-014A-8398-F7F0E2976540}" type="presOf" srcId="{DA5296BA-631E-478C-994D-127610135948}" destId="{86ED198C-F53E-7449-9BFB-970986E561D3}" srcOrd="0" destOrd="0" presId="urn:microsoft.com/office/officeart/2005/8/layout/lProcess2"/>
    <dgm:cxn modelId="{75151C68-99EA-C54D-A87D-25F8DF5D42DA}" type="presOf" srcId="{CCF79CCF-A926-42E6-8AA0-6FCFF34A7591}" destId="{E5975E91-2353-754F-840C-608B2AFD6F9D}" srcOrd="0" destOrd="0" presId="urn:microsoft.com/office/officeart/2005/8/layout/lProcess2"/>
    <dgm:cxn modelId="{7946666B-EEBA-4A9E-8E7C-766B8A617EBD}" srcId="{50724ED9-8AC5-4E88-9A4D-FDC2ECDE6D27}" destId="{90DCC61E-25E0-4B90-83E2-DCAB4FB6A755}" srcOrd="1" destOrd="0" parTransId="{EA08AF87-716F-4EF4-8DD1-4923642066B4}" sibTransId="{1623736D-A95A-41A7-B477-9051BD5CF016}"/>
    <dgm:cxn modelId="{9D24B077-2C6E-E44F-BE45-07056621AC81}" type="presOf" srcId="{CCF79CCF-A926-42E6-8AA0-6FCFF34A7591}" destId="{47105528-502D-094E-AC48-4DA900C6E376}" srcOrd="1" destOrd="0" presId="urn:microsoft.com/office/officeart/2005/8/layout/lProcess2"/>
    <dgm:cxn modelId="{7F563AA7-EC7F-4864-A3BD-3FBF27EFEBAB}" srcId="{50724ED9-8AC5-4E88-9A4D-FDC2ECDE6D27}" destId="{DA5296BA-631E-478C-994D-127610135948}" srcOrd="0" destOrd="0" parTransId="{7482EF1D-5808-4D2C-B59D-9BBC4CDA107E}" sibTransId="{7D31F39E-F9FE-4C2F-9AB5-309EDD8CCCF3}"/>
    <dgm:cxn modelId="{604AB1AC-4F47-FF45-82A3-BC82F6175FD5}" type="presOf" srcId="{90DCC61E-25E0-4B90-83E2-DCAB4FB6A755}" destId="{244FAA6C-7165-1A4D-9E5A-F02CF81D5039}" srcOrd="1" destOrd="0" presId="urn:microsoft.com/office/officeart/2005/8/layout/lProcess2"/>
    <dgm:cxn modelId="{9F02AEC9-62C5-4F46-A6EF-4B9EC0BA80C3}" srcId="{50724ED9-8AC5-4E88-9A4D-FDC2ECDE6D27}" destId="{70087FA5-51FB-4B53-8059-B17CCF80A521}" srcOrd="4" destOrd="0" parTransId="{9C121867-73A0-4B2D-BED4-6E6BFC1ACD73}" sibTransId="{0BAF1CCB-6077-4C08-B2EA-3CEB706278F3}"/>
    <dgm:cxn modelId="{5B5838CC-4AB3-4F42-B494-690083DCFCC6}" type="presOf" srcId="{E8DC1A34-6BCE-4BDC-8C06-C3CD22FA8906}" destId="{5D4A62B0-59A2-244D-A286-1BDC9E50D8B7}" srcOrd="1" destOrd="0" presId="urn:microsoft.com/office/officeart/2005/8/layout/lProcess2"/>
    <dgm:cxn modelId="{FB313FE5-8259-AB4C-BEBD-EA314F81FC12}" type="presOf" srcId="{E8DC1A34-6BCE-4BDC-8C06-C3CD22FA8906}" destId="{1BA1A093-C9D9-9C4B-8059-DD3A70252E22}" srcOrd="0" destOrd="0" presId="urn:microsoft.com/office/officeart/2005/8/layout/lProcess2"/>
    <dgm:cxn modelId="{9A9C30E8-8D72-4E53-9FFC-F6015200174F}" srcId="{50724ED9-8AC5-4E88-9A4D-FDC2ECDE6D27}" destId="{CCF79CCF-A926-42E6-8AA0-6FCFF34A7591}" srcOrd="2" destOrd="0" parTransId="{FD19F41D-1E66-4C32-A98C-ADA13B14F5A5}" sibTransId="{8242A151-EFE4-4E09-9473-EAD4DFDFB34E}"/>
    <dgm:cxn modelId="{E36CBDFC-C386-462D-BFDA-46D51C733157}" srcId="{50724ED9-8AC5-4E88-9A4D-FDC2ECDE6D27}" destId="{E8DC1A34-6BCE-4BDC-8C06-C3CD22FA8906}" srcOrd="3" destOrd="0" parTransId="{72E1915E-94A2-4E30-A825-0D626E2261FA}" sibTransId="{97781FED-A6B0-4B6E-9935-4FBF0126C495}"/>
    <dgm:cxn modelId="{257C58B7-F7C3-5240-954C-B13F5115CB79}" type="presParOf" srcId="{12445E09-2B08-B04B-A5A1-0EA29E359A1F}" destId="{5A1693A6-935E-0C47-AED2-15B13062F443}" srcOrd="0" destOrd="0" presId="urn:microsoft.com/office/officeart/2005/8/layout/lProcess2"/>
    <dgm:cxn modelId="{3566E572-9465-1947-B13D-5C0E51151AF8}" type="presParOf" srcId="{5A1693A6-935E-0C47-AED2-15B13062F443}" destId="{86ED198C-F53E-7449-9BFB-970986E561D3}" srcOrd="0" destOrd="0" presId="urn:microsoft.com/office/officeart/2005/8/layout/lProcess2"/>
    <dgm:cxn modelId="{EAF7CA17-D481-CB4F-A08E-EECC3CA91184}" type="presParOf" srcId="{5A1693A6-935E-0C47-AED2-15B13062F443}" destId="{CC578E4B-5E51-FF45-BC94-905E8023848E}" srcOrd="1" destOrd="0" presId="urn:microsoft.com/office/officeart/2005/8/layout/lProcess2"/>
    <dgm:cxn modelId="{B61C42BA-CC2C-5F40-B15D-F39153CD1882}" type="presParOf" srcId="{5A1693A6-935E-0C47-AED2-15B13062F443}" destId="{E89B45DF-C324-F140-864E-4114A98DA530}" srcOrd="2" destOrd="0" presId="urn:microsoft.com/office/officeart/2005/8/layout/lProcess2"/>
    <dgm:cxn modelId="{4B86B755-4FB6-104A-A302-CFEC52AC20C1}" type="presParOf" srcId="{E89B45DF-C324-F140-864E-4114A98DA530}" destId="{B9BC371D-F91C-7646-83A1-B909331994D8}" srcOrd="0" destOrd="0" presId="urn:microsoft.com/office/officeart/2005/8/layout/lProcess2"/>
    <dgm:cxn modelId="{2A12BF1E-1CBC-E04F-B7C1-A147B6B83094}" type="presParOf" srcId="{12445E09-2B08-B04B-A5A1-0EA29E359A1F}" destId="{7B137255-965B-404B-B17C-7C745B829436}" srcOrd="1" destOrd="0" presId="urn:microsoft.com/office/officeart/2005/8/layout/lProcess2"/>
    <dgm:cxn modelId="{0FF76B53-210C-0148-AA18-FE059992A8BE}" type="presParOf" srcId="{12445E09-2B08-B04B-A5A1-0EA29E359A1F}" destId="{A2F28F2A-FD61-A345-9406-0740ADD95F17}" srcOrd="2" destOrd="0" presId="urn:microsoft.com/office/officeart/2005/8/layout/lProcess2"/>
    <dgm:cxn modelId="{85EF63FF-2C33-A34E-B5E0-D1BA1D7237DC}" type="presParOf" srcId="{A2F28F2A-FD61-A345-9406-0740ADD95F17}" destId="{412924A2-09EE-344A-AE70-C00DEF7E1834}" srcOrd="0" destOrd="0" presId="urn:microsoft.com/office/officeart/2005/8/layout/lProcess2"/>
    <dgm:cxn modelId="{23DC6C3B-A90C-7C4C-8473-BA0B7891DAE7}" type="presParOf" srcId="{A2F28F2A-FD61-A345-9406-0740ADD95F17}" destId="{244FAA6C-7165-1A4D-9E5A-F02CF81D5039}" srcOrd="1" destOrd="0" presId="urn:microsoft.com/office/officeart/2005/8/layout/lProcess2"/>
    <dgm:cxn modelId="{A3FDC974-FDFC-234E-BA08-4FA44A6CC05A}" type="presParOf" srcId="{A2F28F2A-FD61-A345-9406-0740ADD95F17}" destId="{386F1D3A-EC82-004A-8D8A-FF96D37D1FAA}" srcOrd="2" destOrd="0" presId="urn:microsoft.com/office/officeart/2005/8/layout/lProcess2"/>
    <dgm:cxn modelId="{2FC0F6E2-4887-7243-AEB4-493DCE0DEC51}" type="presParOf" srcId="{386F1D3A-EC82-004A-8D8A-FF96D37D1FAA}" destId="{BCD6125F-EDA1-7D45-ACC5-20479D2EEEB8}" srcOrd="0" destOrd="0" presId="urn:microsoft.com/office/officeart/2005/8/layout/lProcess2"/>
    <dgm:cxn modelId="{3D2CD143-E5A7-204D-9017-752DBE112F40}" type="presParOf" srcId="{12445E09-2B08-B04B-A5A1-0EA29E359A1F}" destId="{7045E5D1-4364-3942-847B-0E6F0080173A}" srcOrd="3" destOrd="0" presId="urn:microsoft.com/office/officeart/2005/8/layout/lProcess2"/>
    <dgm:cxn modelId="{7881A324-F6B3-E946-B5F0-C6A8338FE3B1}" type="presParOf" srcId="{12445E09-2B08-B04B-A5A1-0EA29E359A1F}" destId="{0F30BD7C-D540-C141-B107-4B74F6721D9E}" srcOrd="4" destOrd="0" presId="urn:microsoft.com/office/officeart/2005/8/layout/lProcess2"/>
    <dgm:cxn modelId="{55CBB8CF-E8AD-1745-A46F-E0EDE01A15FD}" type="presParOf" srcId="{0F30BD7C-D540-C141-B107-4B74F6721D9E}" destId="{E5975E91-2353-754F-840C-608B2AFD6F9D}" srcOrd="0" destOrd="0" presId="urn:microsoft.com/office/officeart/2005/8/layout/lProcess2"/>
    <dgm:cxn modelId="{957D4E35-4C99-1D43-A673-DAD58847E97B}" type="presParOf" srcId="{0F30BD7C-D540-C141-B107-4B74F6721D9E}" destId="{47105528-502D-094E-AC48-4DA900C6E376}" srcOrd="1" destOrd="0" presId="urn:microsoft.com/office/officeart/2005/8/layout/lProcess2"/>
    <dgm:cxn modelId="{49F9A984-8112-6040-BB29-8C52F7871C8A}" type="presParOf" srcId="{0F30BD7C-D540-C141-B107-4B74F6721D9E}" destId="{4E395722-30A1-5D47-9294-0CF51A85FA4C}" srcOrd="2" destOrd="0" presId="urn:microsoft.com/office/officeart/2005/8/layout/lProcess2"/>
    <dgm:cxn modelId="{0FA3BA0C-FE8B-554D-A44D-DA69125D099F}" type="presParOf" srcId="{4E395722-30A1-5D47-9294-0CF51A85FA4C}" destId="{4D34B254-8D95-8C4C-BBC1-D92DB0FC0BD7}" srcOrd="0" destOrd="0" presId="urn:microsoft.com/office/officeart/2005/8/layout/lProcess2"/>
    <dgm:cxn modelId="{AEDC7F1D-AEBA-3B44-B3F9-FB2C0D756509}" type="presParOf" srcId="{12445E09-2B08-B04B-A5A1-0EA29E359A1F}" destId="{57D79B29-29F9-4748-9BB5-1BC512A40DFB}" srcOrd="5" destOrd="0" presId="urn:microsoft.com/office/officeart/2005/8/layout/lProcess2"/>
    <dgm:cxn modelId="{8AE2B8B3-C57E-9045-8BFB-9539990C4B70}" type="presParOf" srcId="{12445E09-2B08-B04B-A5A1-0EA29E359A1F}" destId="{983D72CC-C271-6A4F-BD02-CCF04439FC97}" srcOrd="6" destOrd="0" presId="urn:microsoft.com/office/officeart/2005/8/layout/lProcess2"/>
    <dgm:cxn modelId="{33F3B27E-EBA8-AE4D-A1AB-1A27669E08D5}" type="presParOf" srcId="{983D72CC-C271-6A4F-BD02-CCF04439FC97}" destId="{1BA1A093-C9D9-9C4B-8059-DD3A70252E22}" srcOrd="0" destOrd="0" presId="urn:microsoft.com/office/officeart/2005/8/layout/lProcess2"/>
    <dgm:cxn modelId="{691F2D48-3B40-2B46-A303-EAFEF916442C}" type="presParOf" srcId="{983D72CC-C271-6A4F-BD02-CCF04439FC97}" destId="{5D4A62B0-59A2-244D-A286-1BDC9E50D8B7}" srcOrd="1" destOrd="0" presId="urn:microsoft.com/office/officeart/2005/8/layout/lProcess2"/>
    <dgm:cxn modelId="{F46810FB-DB96-1A4F-BCB9-B980EBA6F406}" type="presParOf" srcId="{983D72CC-C271-6A4F-BD02-CCF04439FC97}" destId="{BE1DD68A-0108-0D42-A78D-73F5C360BC12}" srcOrd="2" destOrd="0" presId="urn:microsoft.com/office/officeart/2005/8/layout/lProcess2"/>
    <dgm:cxn modelId="{9EB17E45-0E52-E24F-9DC9-E2C3FE2BE333}" type="presParOf" srcId="{BE1DD68A-0108-0D42-A78D-73F5C360BC12}" destId="{F82BB9F8-CA2E-9D49-8A5E-802668948250}" srcOrd="0" destOrd="0" presId="urn:microsoft.com/office/officeart/2005/8/layout/lProcess2"/>
    <dgm:cxn modelId="{714A1447-4353-E44A-BB14-9506CC8C294A}" type="presParOf" srcId="{12445E09-2B08-B04B-A5A1-0EA29E359A1F}" destId="{64A38DB1-45F5-A646-B457-1BB3FA968877}" srcOrd="7" destOrd="0" presId="urn:microsoft.com/office/officeart/2005/8/layout/lProcess2"/>
    <dgm:cxn modelId="{79D26F3F-65B3-754B-A2DB-665FA0A2D4FF}" type="presParOf" srcId="{12445E09-2B08-B04B-A5A1-0EA29E359A1F}" destId="{FB90DA49-8E34-E948-A6CD-CB08E2241188}" srcOrd="8" destOrd="0" presId="urn:microsoft.com/office/officeart/2005/8/layout/lProcess2"/>
    <dgm:cxn modelId="{6E8E9E4D-AF1E-9D4B-9162-3CC16BD7110C}" type="presParOf" srcId="{FB90DA49-8E34-E948-A6CD-CB08E2241188}" destId="{AEEC3EA5-1817-6744-9A63-23F2BC778D4B}" srcOrd="0" destOrd="0" presId="urn:microsoft.com/office/officeart/2005/8/layout/lProcess2"/>
    <dgm:cxn modelId="{DF1CB613-6250-5548-A5B7-14331999E303}" type="presParOf" srcId="{FB90DA49-8E34-E948-A6CD-CB08E2241188}" destId="{C728A71C-664C-E04B-981D-77E6D3FFA044}" srcOrd="1" destOrd="0" presId="urn:microsoft.com/office/officeart/2005/8/layout/lProcess2"/>
    <dgm:cxn modelId="{9D9D9D9D-BAD2-EA48-8F77-B4EE9E998EC6}" type="presParOf" srcId="{FB90DA49-8E34-E948-A6CD-CB08E2241188}" destId="{92FEB229-75B5-504E-9337-8741A280EFBC}" srcOrd="2" destOrd="0" presId="urn:microsoft.com/office/officeart/2005/8/layout/lProcess2"/>
    <dgm:cxn modelId="{81A9B11B-0491-F24B-B3F4-0F15829F9F86}" type="presParOf" srcId="{92FEB229-75B5-504E-9337-8741A280EFBC}" destId="{FE2C4896-FDA4-134F-80E5-880ED2599F3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D198C-F53E-7449-9BFB-970986E561D3}">
      <dsp:nvSpPr>
        <dsp:cNvPr id="0" name=""/>
        <dsp:cNvSpPr/>
      </dsp:nvSpPr>
      <dsp:spPr>
        <a:xfrm>
          <a:off x="0" y="0"/>
          <a:ext cx="2045675" cy="209005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4000" b="1" kern="1200" dirty="0">
            <a:solidFill>
              <a:srgbClr val="3D4B70"/>
            </a:solidFill>
            <a:latin typeface="+mj-lt"/>
            <a:ea typeface="+mj-ea"/>
            <a:cs typeface="+mj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noProof="0" dirty="0">
              <a:latin typeface="+mn-lt"/>
            </a:rPr>
            <a:t>Sysselsetter </a:t>
          </a:r>
          <a:br>
            <a:rPr lang="nb-NO" sz="2000" b="1" kern="1200" noProof="0" dirty="0">
              <a:latin typeface="+mn-lt"/>
            </a:rPr>
          </a:br>
          <a:r>
            <a:rPr lang="nb-NO" sz="2000" b="1" kern="1200" noProof="0" dirty="0">
              <a:latin typeface="+mn-lt"/>
            </a:rPr>
            <a:t>1 av 5</a:t>
          </a:r>
        </a:p>
      </dsp:txBody>
      <dsp:txXfrm>
        <a:off x="0" y="0"/>
        <a:ext cx="2045675" cy="627017"/>
      </dsp:txXfrm>
    </dsp:sp>
    <dsp:sp modelId="{412924A2-09EE-344A-AE70-C00DEF7E1834}">
      <dsp:nvSpPr>
        <dsp:cNvPr id="0" name=""/>
        <dsp:cNvSpPr/>
      </dsp:nvSpPr>
      <dsp:spPr>
        <a:xfrm>
          <a:off x="2204930" y="0"/>
          <a:ext cx="2045675" cy="209005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</a:rPr>
            <a:t>Over 90.000 bedrifter </a:t>
          </a:r>
        </a:p>
      </dsp:txBody>
      <dsp:txXfrm>
        <a:off x="2204930" y="0"/>
        <a:ext cx="2045675" cy="627017"/>
      </dsp:txXfrm>
    </dsp:sp>
    <dsp:sp modelId="{E5975E91-2353-754F-840C-608B2AFD6F9D}">
      <dsp:nvSpPr>
        <dsp:cNvPr id="0" name=""/>
        <dsp:cNvSpPr/>
      </dsp:nvSpPr>
      <dsp:spPr>
        <a:xfrm>
          <a:off x="4404030" y="0"/>
          <a:ext cx="2045675" cy="209005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latin typeface="+mn-lt"/>
            </a:rPr>
            <a:t>66 milliarder i verdiskapning i distriktene </a:t>
          </a:r>
          <a:endParaRPr lang="en-US" sz="2000" b="1" kern="1200" dirty="0">
            <a:latin typeface="+mn-lt"/>
          </a:endParaRPr>
        </a:p>
      </dsp:txBody>
      <dsp:txXfrm>
        <a:off x="4404030" y="0"/>
        <a:ext cx="2045675" cy="627017"/>
      </dsp:txXfrm>
    </dsp:sp>
    <dsp:sp modelId="{1BA1A093-C9D9-9C4B-8059-DD3A70252E22}">
      <dsp:nvSpPr>
        <dsp:cNvPr id="0" name=""/>
        <dsp:cNvSpPr/>
      </dsp:nvSpPr>
      <dsp:spPr>
        <a:xfrm>
          <a:off x="6603131" y="0"/>
          <a:ext cx="2045675" cy="209005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latin typeface="+mn-lt"/>
            </a:rPr>
            <a:t>Avgjørende for å nå Norges Bærekrafts mål</a:t>
          </a:r>
          <a:endParaRPr lang="en-US" sz="1800" kern="1200" dirty="0"/>
        </a:p>
      </dsp:txBody>
      <dsp:txXfrm>
        <a:off x="6603131" y="0"/>
        <a:ext cx="2045675" cy="627017"/>
      </dsp:txXfrm>
    </dsp:sp>
    <dsp:sp modelId="{AEEC3EA5-1817-6744-9A63-23F2BC778D4B}">
      <dsp:nvSpPr>
        <dsp:cNvPr id="0" name=""/>
        <dsp:cNvSpPr/>
      </dsp:nvSpPr>
      <dsp:spPr>
        <a:xfrm>
          <a:off x="8802232" y="0"/>
          <a:ext cx="2045675" cy="209005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Sikrer spredt bosetting</a:t>
          </a:r>
        </a:p>
      </dsp:txBody>
      <dsp:txXfrm>
        <a:off x="8802232" y="0"/>
        <a:ext cx="2045675" cy="627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4F927-B1B0-C245-B8E9-22C7AF952269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BFE64-B39F-A147-87A8-544981E3CE5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18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Først og fremst hjertelig velkommen til denne samlingen</a:t>
            </a:r>
          </a:p>
          <a:p>
            <a:r>
              <a:rPr lang="nb-NO" dirty="0"/>
              <a:t>Dette er første gang vi har et fysisk toppmøte etter pandemien og det er så fint å endelig få muligheten til å også treffes på denne måten.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0061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9485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671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Marianne- Målet med samlingen – plan for 2025</a:t>
            </a:r>
          </a:p>
          <a:p>
            <a:r>
              <a:rPr lang="nb-NO" dirty="0"/>
              <a:t>Tone- sette det hele inn i kontekst -Hva må vi forholde oss til når vi sammen skal se fremover? </a:t>
            </a:r>
          </a:p>
          <a:p>
            <a:r>
              <a:rPr lang="nb-NO" dirty="0"/>
              <a:t>Kari </a:t>
            </a:r>
            <a:r>
              <a:rPr lang="nb-NO"/>
              <a:t>skal gå </a:t>
            </a:r>
            <a:r>
              <a:rPr lang="nb-NO" dirty="0"/>
              <a:t>gjennom programmet og lede oss </a:t>
            </a:r>
            <a:r>
              <a:rPr lang="nb-NO"/>
              <a:t>gjennom samlingen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998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SAMMEN 2020 initiativet kom av en erkjennelse at til tross av vår størrelse og viktige samfunnsoppdrag, er det alt for få utenfor næringen som ser dette. </a:t>
            </a:r>
          </a:p>
          <a:p>
            <a:r>
              <a:rPr lang="nb-NO" dirty="0"/>
              <a:t>Vi hadde derfor behov synliggjøre vår verdiskaping i enda større og fremsnakke denne fantastiske næringen som vi er så stolt over å være en del av. </a:t>
            </a:r>
          </a:p>
          <a:p>
            <a:r>
              <a:rPr lang="nb-NO" dirty="0"/>
              <a:t>Det handler om å bygge omdømme som den fremtidsrettet, bærekraftig og verdiskapende næringen vi er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909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 vi er næring som er helt avgjørende for å løse de samfunnsutfordringer Norge står ovenfor enten det gjelder klima/miljø, øke konkurransekraften, bidra levedyktige distrikter og skape og beholde og skape nye arbeidsplasser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454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1296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b-NO" sz="1200" dirty="0"/>
          </a:p>
          <a:p>
            <a:pPr lvl="0"/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0851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756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806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2808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345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BA848-76AC-5546-AD89-9387A0A2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E76CC5-9DA0-1F46-B90D-6EE087606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1320D2-0F6D-5048-A191-5F9B251E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AF617A-A96E-D244-8F17-416639D3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71C211-5926-8748-9DFA-DA5281D6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127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AAEE64-45A4-3849-9105-AA9B4CBF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A207E6-8D57-3845-8187-9E901B62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F93670-5748-424F-B222-6630AFDD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BD23EC-277C-6B49-AC2E-8D135E15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D3B4BE-57C8-3B4C-87D2-8A4E6DBA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857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4834B28-76DA-524C-AE12-D60D71406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9F46968-BC5E-654F-AFE1-74A9FE947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42ED42-70FC-5B47-A505-ADF5D1337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C22A88-8F99-6145-B8BD-65A6D384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5F1ADF-5E3A-6142-A2EF-3E31962F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581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630CB0-E340-9249-A5C8-06214E0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BB5E87-24EB-7145-8C02-0396A3566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F80DE1-CAE2-B947-9ACD-D0A81CC2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E5EBED-8802-3446-8AEB-5B813ECF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335FE0-ED76-1E4D-B075-E927498E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79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9E397E-55CA-4D43-AAD6-6C7DB489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FE51E3-4CD5-464D-BE6E-DB43AD7E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4E1D72-FFF2-7F40-A50C-64370D8B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3720BD-1A45-D949-A5A2-569CCEC8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033217-42A0-704E-94A0-ADB97088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384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FBF8C9-9015-5846-9E5E-7D5FC50F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D79EB0-DD5D-4940-9F47-DB917A7E5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549906-051C-D44E-823F-EB491D50C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A7E256-30A7-FE42-BB33-89784A68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051305E-E2EE-164B-A90A-83F7B76A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4D9463A-3653-A24C-9818-2A32C754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376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EAEF4B-6FF4-0047-A065-61F83AAB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5AC816-D9D3-F94A-9BDF-8D71C6C2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708F5B-A80A-774D-B490-5A6F672F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8CE73DA-6E9B-6942-B636-B4907CDB8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B47E184-3BFB-8D49-9707-412151A2A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AE421F2-BDDA-2E46-9171-9B7734F5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37E2693-7149-9243-8101-E4CCB563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1F472A-ACAB-D94E-BEE0-BB35F773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60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56ED61-01FE-9C4A-A188-AC4BC92A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863B25-34A4-8741-9520-DFC83D1A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84FB7F8-3DC7-A54F-8005-B045EB5C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F593CD-365E-FD42-8931-61560CE4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476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9143F69-4E35-F346-891B-540DCDD6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2BAC1B1-C140-4A4C-B793-C1F75F97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847B13-30BC-4E4B-9E1B-CADF362F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66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5A60E9-EFA7-F84B-A87D-B8B6B280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613183-87B9-274A-9D7C-245456512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62519B-E660-1B4C-B3CF-9799B3617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9555D1-B7ED-344F-B6CE-61F3C16C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BF12C9-BE3F-5448-A873-98AF6698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3A08CD-30C5-B240-8D42-FA985507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196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84ECC6-EC4F-934B-87D7-32229203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7C9C86F-DA3D-FE41-B0C6-21C66FDCA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0B4319-B2C0-9B44-BFE0-5826A69E9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C6EB265-45FB-FE46-A4F7-2B664A6D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3F61EC-A530-214C-AA94-BD27D27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C3C5DA7-EC0E-3941-907C-6B0D4A66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904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7C45C37-2C38-2A4E-8700-E79849D6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00EF87-AD24-8E4C-823C-2B1C71880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37BEBF-FFFE-624A-9AED-87E61AB10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B39DE9-D4C9-C043-8B84-C80C7C5DC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433338-1EC8-5745-BB94-AF0F41FBA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88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tif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E1BD1E6B-008B-4F4B-9624-305A99A4AD09}"/>
              </a:ext>
            </a:extLst>
          </p:cNvPr>
          <p:cNvSpPr txBox="1"/>
          <p:nvPr/>
        </p:nvSpPr>
        <p:spPr>
          <a:xfrm>
            <a:off x="-536463" y="480391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b-NO" dirty="0">
              <a:solidFill>
                <a:srgbClr val="3A4E70"/>
              </a:solidFill>
            </a:endParaRPr>
          </a:p>
          <a:p>
            <a:pPr algn="ctr"/>
            <a:endParaRPr lang="nb-NO" dirty="0">
              <a:solidFill>
                <a:srgbClr val="3A4E70"/>
              </a:solidFill>
            </a:endParaRPr>
          </a:p>
          <a:p>
            <a:pPr algn="ctr"/>
            <a:r>
              <a:rPr lang="nb-NO" sz="2400" dirty="0">
                <a:solidFill>
                  <a:srgbClr val="3A4E70"/>
                </a:solidFill>
              </a:rPr>
              <a:t>EVOLVE Arena 10. November 2021</a:t>
            </a:r>
          </a:p>
          <a:p>
            <a:pPr algn="ctr"/>
            <a:r>
              <a:rPr lang="nb-NO" sz="2400" dirty="0">
                <a:solidFill>
                  <a:srgbClr val="3A4E70"/>
                </a:solidFill>
              </a:rPr>
              <a:t>Liv Kari Skudal Hansteen</a:t>
            </a:r>
          </a:p>
          <a:p>
            <a:pPr algn="ctr"/>
            <a:r>
              <a:rPr lang="nb-NO" sz="2400" dirty="0">
                <a:solidFill>
                  <a:srgbClr val="3A4E70"/>
                </a:solidFill>
              </a:rPr>
              <a:t> </a:t>
            </a:r>
            <a:r>
              <a:rPr lang="nb-NO" sz="1600" dirty="0">
                <a:solidFill>
                  <a:srgbClr val="3A4E70"/>
                </a:solidFill>
              </a:rPr>
              <a:t>Leder av Strategisk råd/Repr. av eier: BAE- rådet/Adm. dir. RIF- Rådgivende Ingeniørers Forening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37BB2B6-196D-4500-A93B-0E08BECFF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" t="12912" r="21904" b="2272"/>
          <a:stretch/>
        </p:blipFill>
        <p:spPr>
          <a:xfrm>
            <a:off x="2844866" y="1475487"/>
            <a:ext cx="5596982" cy="364085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2D6E0682-4C57-4297-B463-4F5A65B83149}"/>
              </a:ext>
            </a:extLst>
          </p:cNvPr>
          <p:cNvSpPr txBox="1">
            <a:spLocks/>
          </p:cNvSpPr>
          <p:nvPr/>
        </p:nvSpPr>
        <p:spPr>
          <a:xfrm>
            <a:off x="3992880" y="664610"/>
            <a:ext cx="3745075" cy="634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8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Velkommen! </a:t>
            </a:r>
          </a:p>
        </p:txBody>
      </p:sp>
    </p:spTree>
    <p:extLst>
      <p:ext uri="{BB962C8B-B14F-4D97-AF65-F5344CB8AC3E}">
        <p14:creationId xmlns:p14="http://schemas.microsoft.com/office/powerpoint/2010/main" val="491824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23EF8A40-FDFA-4D23-8D51-AB62F6C9B504}"/>
              </a:ext>
            </a:extLst>
          </p:cNvPr>
          <p:cNvSpPr txBox="1">
            <a:spLocks/>
          </p:cNvSpPr>
          <p:nvPr/>
        </p:nvSpPr>
        <p:spPr>
          <a:xfrm>
            <a:off x="603850" y="524990"/>
            <a:ext cx="10844043" cy="79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Podkaster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E01574E-4DCA-4C35-B562-69B291A7B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40" t="31405" r="38980" b="48279"/>
          <a:stretch/>
        </p:blipFill>
        <p:spPr>
          <a:xfrm>
            <a:off x="1099105" y="2607461"/>
            <a:ext cx="4036775" cy="187483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9BCDE5B-E5BF-476D-8753-EB9CE1F0A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57" t="51721" r="39168" b="27576"/>
          <a:stretch/>
        </p:blipFill>
        <p:spPr>
          <a:xfrm>
            <a:off x="5135880" y="2574914"/>
            <a:ext cx="3810002" cy="19003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39872E8-FB67-43F1-93B1-9AC45C83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0" t="72623" r="50300" b="6675"/>
          <a:stretch/>
        </p:blipFill>
        <p:spPr>
          <a:xfrm>
            <a:off x="8945882" y="2607461"/>
            <a:ext cx="1930968" cy="1900316"/>
          </a:xfrm>
          <a:prstGeom prst="rect">
            <a:avLst/>
          </a:prstGeom>
        </p:spPr>
      </p:pic>
      <p:pic>
        <p:nvPicPr>
          <p:cNvPr id="9" name="Bilde 8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E9BF9B66-26FB-474D-9530-037341589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3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265D64A-0B89-4C63-892C-E57C98EEFE1A}"/>
              </a:ext>
            </a:extLst>
          </p:cNvPr>
          <p:cNvSpPr/>
          <p:nvPr/>
        </p:nvSpPr>
        <p:spPr>
          <a:xfrm>
            <a:off x="3067296" y="3886200"/>
            <a:ext cx="4825454" cy="2407366"/>
          </a:xfrm>
          <a:prstGeom prst="rect">
            <a:avLst/>
          </a:prstGeom>
          <a:noFill/>
          <a:ln>
            <a:solidFill>
              <a:srgbClr val="3F7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9139541B-5FB2-4C1A-8B8F-83751A347A64}"/>
              </a:ext>
            </a:extLst>
          </p:cNvPr>
          <p:cNvSpPr txBox="1">
            <a:spLocks/>
          </p:cNvSpPr>
          <p:nvPr/>
        </p:nvSpPr>
        <p:spPr>
          <a:xfrm>
            <a:off x="261591" y="537226"/>
            <a:ext cx="10844043" cy="79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«Fremtidens ledere»</a:t>
            </a:r>
          </a:p>
        </p:txBody>
      </p:sp>
      <p:pic>
        <p:nvPicPr>
          <p:cNvPr id="4" name="Picture 2" descr="Stoppe klimaendringene">
            <a:extLst>
              <a:ext uri="{FF2B5EF4-FFF2-40B4-BE49-F238E27FC236}">
                <a16:creationId xmlns:a16="http://schemas.microsoft.com/office/drawing/2014/main" id="{4F122C82-EE48-480F-8435-87AA9EF1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96" y="1911858"/>
            <a:ext cx="1740574" cy="17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8CDEFC1-A77E-40C5-96A0-169561E6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76" y="4207294"/>
            <a:ext cx="601449" cy="6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V – Grafisk profil">
            <a:extLst>
              <a:ext uri="{FF2B5EF4-FFF2-40B4-BE49-F238E27FC236}">
                <a16:creationId xmlns:a16="http://schemas.microsoft.com/office/drawing/2014/main" id="{F85B7C99-0DC6-4CC3-B30E-1C2A56C6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41" y="4405578"/>
            <a:ext cx="627149" cy="3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64E5877-6159-4D00-924E-391B4D04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5" y="4355910"/>
            <a:ext cx="492427" cy="5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olitiske parti - Vestnes kommune">
            <a:extLst>
              <a:ext uri="{FF2B5EF4-FFF2-40B4-BE49-F238E27FC236}">
                <a16:creationId xmlns:a16="http://schemas.microsoft.com/office/drawing/2014/main" id="{E3C1D9E0-C24B-4FA7-96B3-580E1B9A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98" y="4345818"/>
            <a:ext cx="564200" cy="5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or skoleelever - Miljøpartiet De Grønne">
            <a:extLst>
              <a:ext uri="{FF2B5EF4-FFF2-40B4-BE49-F238E27FC236}">
                <a16:creationId xmlns:a16="http://schemas.microsoft.com/office/drawing/2014/main" id="{A61DB776-BBC0-4F94-BB27-E07606DA0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73" y="4396098"/>
            <a:ext cx="861474" cy="4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Venstres logo og visuelle profil - Venstre">
            <a:extLst>
              <a:ext uri="{FF2B5EF4-FFF2-40B4-BE49-F238E27FC236}">
                <a16:creationId xmlns:a16="http://schemas.microsoft.com/office/drawing/2014/main" id="{3C14427D-9EDE-4FF6-9F2E-741B5DE6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925" y="5292997"/>
            <a:ext cx="688576" cy="62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ristelig Folkeparti (KrF) - stortinget.no">
            <a:extLst>
              <a:ext uri="{FF2B5EF4-FFF2-40B4-BE49-F238E27FC236}">
                <a16:creationId xmlns:a16="http://schemas.microsoft.com/office/drawing/2014/main" id="{E0746A00-834F-451C-9855-EDD5DFED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49" y="5350719"/>
            <a:ext cx="857010" cy="5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øyre (H) - stortinget.no">
            <a:extLst>
              <a:ext uri="{FF2B5EF4-FFF2-40B4-BE49-F238E27FC236}">
                <a16:creationId xmlns:a16="http://schemas.microsoft.com/office/drawing/2014/main" id="{3283EDD6-AF22-4C08-A66C-B8C78FF8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295" y="5335064"/>
            <a:ext cx="1044482" cy="6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Fremskrittspartiet – Store norske leksikon">
            <a:extLst>
              <a:ext uri="{FF2B5EF4-FFF2-40B4-BE49-F238E27FC236}">
                <a16:creationId xmlns:a16="http://schemas.microsoft.com/office/drawing/2014/main" id="{13DB7C78-4F23-4EC4-94E1-E80B50EDC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337" y="5335064"/>
            <a:ext cx="537902" cy="5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8782525C-5A67-4F00-A09C-1011578890E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62" t="11623" r="84938" b="72608"/>
          <a:stretch/>
        </p:blipFill>
        <p:spPr>
          <a:xfrm>
            <a:off x="5159535" y="1931517"/>
            <a:ext cx="2733215" cy="1720915"/>
          </a:xfrm>
          <a:prstGeom prst="rect">
            <a:avLst/>
          </a:prstGeom>
        </p:spPr>
      </p:pic>
      <p:pic>
        <p:nvPicPr>
          <p:cNvPr id="18" name="Bilde 17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D6000DB3-12C2-4B27-8909-299693691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0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680D670-2944-440D-8073-8A208453C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3" t="16670" r="22993" b="903"/>
          <a:stretch/>
        </p:blipFill>
        <p:spPr>
          <a:xfrm>
            <a:off x="6321752" y="2199702"/>
            <a:ext cx="4606443" cy="302352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A1438CC-ACB1-4CC2-B24F-21E29A16D4FF}"/>
              </a:ext>
            </a:extLst>
          </p:cNvPr>
          <p:cNvSpPr txBox="1"/>
          <p:nvPr/>
        </p:nvSpPr>
        <p:spPr>
          <a:xfrm>
            <a:off x="9305695" y="4078061"/>
            <a:ext cx="18982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6000" b="1" dirty="0">
                <a:solidFill>
                  <a:srgbClr val="01B1AD"/>
                </a:solidFill>
              </a:rPr>
              <a:t>2030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7196E39-43EA-4C5C-B254-758DE8582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2" t="12912" r="21904" b="2272"/>
          <a:stretch/>
        </p:blipFill>
        <p:spPr>
          <a:xfrm>
            <a:off x="853313" y="1993502"/>
            <a:ext cx="5052855" cy="328689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D8E4721-D0C3-4F93-BF87-9E7BE44FBBCB}"/>
              </a:ext>
            </a:extLst>
          </p:cNvPr>
          <p:cNvSpPr/>
          <p:nvPr/>
        </p:nvSpPr>
        <p:spPr>
          <a:xfrm>
            <a:off x="6210605" y="1993501"/>
            <a:ext cx="5052856" cy="32868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40F80270-49DD-4FA6-BB3E-49B90D803EDA}"/>
              </a:ext>
            </a:extLst>
          </p:cNvPr>
          <p:cNvSpPr txBox="1">
            <a:spLocks/>
          </p:cNvSpPr>
          <p:nvPr/>
        </p:nvSpPr>
        <p:spPr>
          <a:xfrm>
            <a:off x="261591" y="537226"/>
            <a:ext cx="10844043" cy="79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Veien videre? </a:t>
            </a:r>
          </a:p>
        </p:txBody>
      </p:sp>
    </p:spTree>
    <p:extLst>
      <p:ext uri="{BB962C8B-B14F-4D97-AF65-F5344CB8AC3E}">
        <p14:creationId xmlns:p14="http://schemas.microsoft.com/office/powerpoint/2010/main" val="310009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475EA77D-E369-445C-8C46-791636EF4E9F}"/>
              </a:ext>
            </a:extLst>
          </p:cNvPr>
          <p:cNvSpPr/>
          <p:nvPr/>
        </p:nvSpPr>
        <p:spPr>
          <a:xfrm>
            <a:off x="1483360" y="2179929"/>
            <a:ext cx="8615680" cy="30211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Tidligere Ap-byråd blir ny sjef for Norsk Eiendom">
            <a:extLst>
              <a:ext uri="{FF2B5EF4-FFF2-40B4-BE49-F238E27FC236}">
                <a16:creationId xmlns:a16="http://schemas.microsoft.com/office/drawing/2014/main" id="{CB675063-532B-492A-B5A5-55DF5CE0A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10959"/>
          <a:stretch/>
        </p:blipFill>
        <p:spPr bwMode="auto">
          <a:xfrm>
            <a:off x="5037564" y="2692628"/>
            <a:ext cx="1664613" cy="13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9E73872-9814-4B96-949F-BB0C02867561}"/>
              </a:ext>
            </a:extLst>
          </p:cNvPr>
          <p:cNvSpPr txBox="1"/>
          <p:nvPr/>
        </p:nvSpPr>
        <p:spPr>
          <a:xfrm>
            <a:off x="7267843" y="4203688"/>
            <a:ext cx="226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Kari Sandberg</a:t>
            </a:r>
          </a:p>
          <a:p>
            <a:pPr algn="ctr"/>
            <a:r>
              <a:rPr lang="en-GB" dirty="0"/>
              <a:t>EBA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A3B0685-3073-49D4-85EC-8F1CEB479632}"/>
              </a:ext>
            </a:extLst>
          </p:cNvPr>
          <p:cNvSpPr txBox="1"/>
          <p:nvPr/>
        </p:nvSpPr>
        <p:spPr>
          <a:xfrm>
            <a:off x="4891781" y="4255801"/>
            <a:ext cx="195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Tone Tellevik Dahl Norsk Eiendom</a:t>
            </a:r>
          </a:p>
        </p:txBody>
      </p:sp>
      <p:pic>
        <p:nvPicPr>
          <p:cNvPr id="1030" name="Picture 6" descr="Presse">
            <a:extLst>
              <a:ext uri="{FF2B5EF4-FFF2-40B4-BE49-F238E27FC236}">
                <a16:creationId xmlns:a16="http://schemas.microsoft.com/office/drawing/2014/main" id="{8157F7BB-03FC-49F8-A7D6-C852FAAFC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212" r="-8126" b="30635"/>
          <a:stretch/>
        </p:blipFill>
        <p:spPr bwMode="auto">
          <a:xfrm>
            <a:off x="2474719" y="2692628"/>
            <a:ext cx="1743226" cy="1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A150E24-D4D1-4C7B-924B-A9DBDEDDC063}"/>
              </a:ext>
            </a:extLst>
          </p:cNvPr>
          <p:cNvSpPr txBox="1"/>
          <p:nvPr/>
        </p:nvSpPr>
        <p:spPr>
          <a:xfrm>
            <a:off x="1983687" y="4288037"/>
            <a:ext cx="240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Marianne W. Røiseland</a:t>
            </a:r>
          </a:p>
          <a:p>
            <a:pPr algn="ctr"/>
            <a:r>
              <a:rPr lang="en-GB" dirty="0"/>
              <a:t>Rørentreprenørene </a:t>
            </a:r>
          </a:p>
        </p:txBody>
      </p:sp>
      <p:pic>
        <p:nvPicPr>
          <p:cNvPr id="5" name="Picture 2" descr="kari sandberg | Kapital">
            <a:extLst>
              <a:ext uri="{FF2B5EF4-FFF2-40B4-BE49-F238E27FC236}">
                <a16:creationId xmlns:a16="http://schemas.microsoft.com/office/drawing/2014/main" id="{148B8294-D46A-43ED-9BA0-247C94F1E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0" t="20971" r="39523" b="45911"/>
          <a:stretch/>
        </p:blipFill>
        <p:spPr bwMode="auto">
          <a:xfrm>
            <a:off x="7568302" y="2692628"/>
            <a:ext cx="1664613" cy="13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52ECD0AD-041E-446E-B6A3-AA5195CEDC03}"/>
              </a:ext>
            </a:extLst>
          </p:cNvPr>
          <p:cNvSpPr txBox="1">
            <a:spLocks/>
          </p:cNvSpPr>
          <p:nvPr/>
        </p:nvSpPr>
        <p:spPr>
          <a:xfrm>
            <a:off x="261591" y="537226"/>
            <a:ext cx="10844043" cy="79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Ta vel i mot…</a:t>
            </a:r>
          </a:p>
        </p:txBody>
      </p:sp>
      <p:pic>
        <p:nvPicPr>
          <p:cNvPr id="20" name="Bilde 19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7D10A42B-F67E-44FA-B705-09293BAD4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1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50" name="Picture 6" descr="5 Ways to Help a Salesperson Bounce Back After Missed Targets">
            <a:extLst>
              <a:ext uri="{FF2B5EF4-FFF2-40B4-BE49-F238E27FC236}">
                <a16:creationId xmlns:a16="http://schemas.microsoft.com/office/drawing/2014/main" id="{29D695A8-B7D7-4972-AB3A-7A0B82843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r="277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500FAF5-AF3E-43D5-8519-47CEDBC9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66" y="1965151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Bygge omdømme</a:t>
            </a:r>
          </a:p>
        </p:txBody>
      </p:sp>
      <p:pic>
        <p:nvPicPr>
          <p:cNvPr id="17" name="Bilde 16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68C6EBFF-4ED6-4900-86F7-64DF6D91E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Getting Your School to Speak With One Voice | Edutopia">
            <a:extLst>
              <a:ext uri="{FF2B5EF4-FFF2-40B4-BE49-F238E27FC236}">
                <a16:creationId xmlns:a16="http://schemas.microsoft.com/office/drawing/2014/main" id="{9DE897C3-AAA5-4A88-94A6-AC61AE209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r="9450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BAFE84A-6C56-4C91-A6A4-EB525906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2479044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Felles budskap</a:t>
            </a:r>
          </a:p>
        </p:txBody>
      </p:sp>
      <p:pic>
        <p:nvPicPr>
          <p:cNvPr id="26" name="Bilde 25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27419662-3FA7-44B6-992A-62A94C75A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828C9FD-231D-4FE4-87D9-D36A013A97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098" name="Picture 2" descr="Connecting the school to the community">
            <a:extLst>
              <a:ext uri="{FF2B5EF4-FFF2-40B4-BE49-F238E27FC236}">
                <a16:creationId xmlns:a16="http://schemas.microsoft.com/office/drawing/2014/main" id="{71772842-82F7-44F2-B8A2-7A9E6A561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8"/>
          <a:stretch/>
        </p:blipFill>
        <p:spPr bwMode="auto">
          <a:xfrm>
            <a:off x="3312570" y="662940"/>
            <a:ext cx="7507380" cy="59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EC55809-7F40-416A-A1E9-FE18F6C7BCE4}"/>
              </a:ext>
            </a:extLst>
          </p:cNvPr>
          <p:cNvSpPr txBox="1"/>
          <p:nvPr/>
        </p:nvSpPr>
        <p:spPr>
          <a:xfrm>
            <a:off x="521817" y="2898465"/>
            <a:ext cx="476402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nb-NO" sz="3600" b="1" dirty="0">
                <a:solidFill>
                  <a:srgbClr val="3A4E70"/>
                </a:solidFill>
              </a:rPr>
              <a:t>Stå sammen </a:t>
            </a:r>
          </a:p>
        </p:txBody>
      </p:sp>
      <p:pic>
        <p:nvPicPr>
          <p:cNvPr id="8" name="Bilde 7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F48F3EC8-2FBB-4DB6-AFDB-054968991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88FE8FC7-A2DA-4B42-8D86-F6880FF60967}"/>
              </a:ext>
            </a:extLst>
          </p:cNvPr>
          <p:cNvSpPr txBox="1"/>
          <p:nvPr/>
        </p:nvSpPr>
        <p:spPr>
          <a:xfrm>
            <a:off x="637563" y="455479"/>
            <a:ext cx="100500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nb-NO" sz="3600" b="1" dirty="0">
                <a:solidFill>
                  <a:srgbClr val="3A4E70"/>
                </a:solidFill>
              </a:rPr>
              <a:t>Felles møteplass</a:t>
            </a:r>
          </a:p>
        </p:txBody>
      </p:sp>
      <p:pic>
        <p:nvPicPr>
          <p:cNvPr id="9" name="Bilde 8" descr="Et bilde som inneholder person, gruppe, personer, stående&#10;&#10;Automatisk generert beskrivelse">
            <a:extLst>
              <a:ext uri="{FF2B5EF4-FFF2-40B4-BE49-F238E27FC236}">
                <a16:creationId xmlns:a16="http://schemas.microsoft.com/office/drawing/2014/main" id="{6EB8819C-0C4A-4A52-B91F-EE10ACF3D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r="8691"/>
          <a:stretch/>
        </p:blipFill>
        <p:spPr>
          <a:xfrm>
            <a:off x="487680" y="2194882"/>
            <a:ext cx="4795333" cy="3170501"/>
          </a:xfrm>
          <a:prstGeom prst="rect">
            <a:avLst/>
          </a:prstGeom>
        </p:spPr>
      </p:pic>
      <p:pic>
        <p:nvPicPr>
          <p:cNvPr id="21" name="Bilde 20" descr="Et bilde som inneholder person, innendørs, bord, sitter&#10;&#10;Automatisk generert beskrivelse">
            <a:extLst>
              <a:ext uri="{FF2B5EF4-FFF2-40B4-BE49-F238E27FC236}">
                <a16:creationId xmlns:a16="http://schemas.microsoft.com/office/drawing/2014/main" id="{5397F268-FEF9-4D06-A121-B71B217D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4" y="2169280"/>
            <a:ext cx="6081683" cy="3196103"/>
          </a:xfrm>
          <a:prstGeom prst="rect">
            <a:avLst/>
          </a:prstGeom>
        </p:spPr>
      </p:pic>
      <p:pic>
        <p:nvPicPr>
          <p:cNvPr id="16" name="Bilde 15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4DBD2460-9034-402F-958C-63F22AD74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0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6E9973-7F2A-0948-B3B7-0FEC51D6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53" y="401416"/>
            <a:ext cx="10515600" cy="1325563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nb-NO" sz="32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Norges største fastlandsnæring</a:t>
            </a:r>
          </a:p>
        </p:txBody>
      </p:sp>
      <p:graphicFrame>
        <p:nvGraphicFramePr>
          <p:cNvPr id="9" name="Plassholder for innhold 2">
            <a:extLst>
              <a:ext uri="{FF2B5EF4-FFF2-40B4-BE49-F238E27FC236}">
                <a16:creationId xmlns:a16="http://schemas.microsoft.com/office/drawing/2014/main" id="{92161CE9-AC42-C14A-8DD2-3FE18C7DC7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844065"/>
              </p:ext>
            </p:extLst>
          </p:nvPr>
        </p:nvGraphicFramePr>
        <p:xfrm>
          <a:off x="747953" y="1979854"/>
          <a:ext cx="10853737" cy="209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e 5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50298E4D-87A2-4813-B18C-F569A50A5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7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91D05BE1-1CA8-44B1-81DA-90E8E73D07E2}"/>
              </a:ext>
            </a:extLst>
          </p:cNvPr>
          <p:cNvSpPr txBox="1"/>
          <p:nvPr/>
        </p:nvSpPr>
        <p:spPr>
          <a:xfrm>
            <a:off x="527675" y="2025935"/>
            <a:ext cx="8152503" cy="2798303"/>
          </a:xfrm>
          <a:prstGeom prst="rect">
            <a:avLst/>
          </a:prstGeom>
          <a:solidFill>
            <a:srgbClr val="3F7E44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nb-NO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nb-NO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i BAE-næringen står sammen med myndighetene om </a:t>
            </a:r>
          </a:p>
          <a:p>
            <a:pPr algn="ctr">
              <a:spcAft>
                <a:spcPts val="600"/>
              </a:spcAft>
            </a:pPr>
            <a:r>
              <a:rPr lang="nb-NO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redusere utslippene av klimagasser med </a:t>
            </a:r>
          </a:p>
          <a:p>
            <a:pPr algn="ctr">
              <a:spcAft>
                <a:spcPts val="600"/>
              </a:spcAft>
            </a:pPr>
            <a:r>
              <a:rPr lang="nb-NO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minst 50 og opp mot 55 % innen 2030</a:t>
            </a:r>
          </a:p>
          <a:p>
            <a:pPr algn="ctr">
              <a:spcAft>
                <a:spcPts val="600"/>
              </a:spcAft>
            </a:pPr>
            <a:endParaRPr lang="nb-NO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oppe klimaendringene">
            <a:extLst>
              <a:ext uri="{FF2B5EF4-FFF2-40B4-BE49-F238E27FC236}">
                <a16:creationId xmlns:a16="http://schemas.microsoft.com/office/drawing/2014/main" id="{CF39B6C2-93D0-437A-BE40-25C0123F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22" y="2025935"/>
            <a:ext cx="2798303" cy="279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E46892B7-3481-4387-B5B5-B552C6555E49}"/>
              </a:ext>
            </a:extLst>
          </p:cNvPr>
          <p:cNvSpPr txBox="1">
            <a:spLocks/>
          </p:cNvSpPr>
          <p:nvPr/>
        </p:nvSpPr>
        <p:spPr>
          <a:xfrm>
            <a:off x="673978" y="537226"/>
            <a:ext cx="10844043" cy="79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Samlet oss om et felles mål</a:t>
            </a:r>
          </a:p>
        </p:txBody>
      </p:sp>
      <p:pic>
        <p:nvPicPr>
          <p:cNvPr id="7" name="Bilde 6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656EE9F6-A9AC-42F6-826B-47675EA8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0EC55809-7F40-416A-A1E9-FE18F6C7BCE4}"/>
              </a:ext>
            </a:extLst>
          </p:cNvPr>
          <p:cNvSpPr txBox="1"/>
          <p:nvPr/>
        </p:nvSpPr>
        <p:spPr>
          <a:xfrm>
            <a:off x="520390" y="2547284"/>
            <a:ext cx="6170341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nb-NO" sz="3600" b="1" dirty="0">
                <a:solidFill>
                  <a:srgbClr val="3A4E70"/>
                </a:solidFill>
              </a:rPr>
              <a:t>Synliggjøre at BAE- næringen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nb-NO" sz="3600" b="1" dirty="0">
                <a:solidFill>
                  <a:srgbClr val="3A4E70"/>
                </a:solidFill>
              </a:rPr>
              <a:t>både KAN og VIL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nb-NO" sz="3600" b="1" dirty="0">
                <a:solidFill>
                  <a:srgbClr val="3A4E70"/>
                </a:solidFill>
              </a:rPr>
              <a:t> </a:t>
            </a:r>
          </a:p>
        </p:txBody>
      </p:sp>
      <p:pic>
        <p:nvPicPr>
          <p:cNvPr id="8" name="Bilde 7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F48F3EC8-2FBB-4DB6-AFDB-05496899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  <p:pic>
        <p:nvPicPr>
          <p:cNvPr id="7" name="Picture 28" descr="Nye Veier signerte kontrakter for prosjekter i nord og sør - Veier24.no">
            <a:extLst>
              <a:ext uri="{FF2B5EF4-FFF2-40B4-BE49-F238E27FC236}">
                <a16:creationId xmlns:a16="http://schemas.microsoft.com/office/drawing/2014/main" id="{1234E527-50DB-46F0-91CF-2AFB09981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12894"/>
          <a:stretch/>
        </p:blipFill>
        <p:spPr bwMode="auto">
          <a:xfrm>
            <a:off x="7334096" y="878708"/>
            <a:ext cx="1284229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Eirik Gjelsvik er ny styreleder i EBA">
            <a:extLst>
              <a:ext uri="{FF2B5EF4-FFF2-40B4-BE49-F238E27FC236}">
                <a16:creationId xmlns:a16="http://schemas.microsoft.com/office/drawing/2014/main" id="{183A8F7C-0B5F-44EB-832A-B431A4F7E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t="7463" r="26715" b="33198"/>
          <a:stretch/>
        </p:blipFill>
        <p:spPr bwMode="auto">
          <a:xfrm>
            <a:off x="8911311" y="878708"/>
            <a:ext cx="1227914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e kildebildet">
            <a:extLst>
              <a:ext uri="{FF2B5EF4-FFF2-40B4-BE49-F238E27FC236}">
                <a16:creationId xmlns:a16="http://schemas.microsoft.com/office/drawing/2014/main" id="{78EE900E-5690-4111-9AD4-56191F902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29256"/>
          <a:stretch/>
        </p:blipFill>
        <p:spPr bwMode="auto">
          <a:xfrm>
            <a:off x="8907221" y="2210837"/>
            <a:ext cx="1232004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nut Gaaserud - Caverion">
            <a:extLst>
              <a:ext uri="{FF2B5EF4-FFF2-40B4-BE49-F238E27FC236}">
                <a16:creationId xmlns:a16="http://schemas.microsoft.com/office/drawing/2014/main" id="{CABC7A06-92FB-4403-BF71-143E5D9B4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 b="31732"/>
          <a:stretch/>
        </p:blipFill>
        <p:spPr bwMode="auto">
          <a:xfrm>
            <a:off x="7272154" y="2210837"/>
            <a:ext cx="1301636" cy="11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unnar Bøyum i Aspelin Ramm er opptatt av de unge i eiendomsbransjen.">
            <a:extLst>
              <a:ext uri="{FF2B5EF4-FFF2-40B4-BE49-F238E27FC236}">
                <a16:creationId xmlns:a16="http://schemas.microsoft.com/office/drawing/2014/main" id="{24732AF7-927E-40FD-A81F-4E73A7EFC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11007" r="41996" b="28930"/>
          <a:stretch/>
        </p:blipFill>
        <p:spPr bwMode="auto">
          <a:xfrm>
            <a:off x="7272154" y="3544520"/>
            <a:ext cx="1284229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Kontakt — Spektrumkvarteret">
            <a:extLst>
              <a:ext uri="{FF2B5EF4-FFF2-40B4-BE49-F238E27FC236}">
                <a16:creationId xmlns:a16="http://schemas.microsoft.com/office/drawing/2014/main" id="{1A847C79-F95A-41ED-9ACC-DEAF937FE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6" t="5709" r="27621" b="45244"/>
          <a:stretch/>
        </p:blipFill>
        <p:spPr bwMode="auto">
          <a:xfrm>
            <a:off x="8907220" y="3584089"/>
            <a:ext cx="1284230" cy="11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Kirsten Syvertsen - Sales Manager Special Products - Norcem | LinkedIn">
            <a:extLst>
              <a:ext uri="{FF2B5EF4-FFF2-40B4-BE49-F238E27FC236}">
                <a16:creationId xmlns:a16="http://schemas.microsoft.com/office/drawing/2014/main" id="{306984AC-C331-4D73-B307-68EC5AF42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0"/>
          <a:stretch/>
        </p:blipFill>
        <p:spPr bwMode="auto">
          <a:xfrm>
            <a:off x="7272154" y="4952014"/>
            <a:ext cx="1284230" cy="11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gil Skavang - Arkitektbedriftene">
            <a:extLst>
              <a:ext uri="{FF2B5EF4-FFF2-40B4-BE49-F238E27FC236}">
                <a16:creationId xmlns:a16="http://schemas.microsoft.com/office/drawing/2014/main" id="{D4612374-32A4-48E5-ACC7-A80DD910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2856" r="12967" b="816"/>
          <a:stretch/>
        </p:blipFill>
        <p:spPr bwMode="auto">
          <a:xfrm>
            <a:off x="8907221" y="4959848"/>
            <a:ext cx="1284229" cy="11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8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23EF8A40-FDFA-4D23-8D51-AB62F6C9B504}"/>
              </a:ext>
            </a:extLst>
          </p:cNvPr>
          <p:cNvSpPr txBox="1">
            <a:spLocks/>
          </p:cNvSpPr>
          <p:nvPr/>
        </p:nvSpPr>
        <p:spPr>
          <a:xfrm>
            <a:off x="673978" y="365125"/>
            <a:ext cx="10844043" cy="79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rgbClr val="3A4E70"/>
                </a:solidFill>
                <a:latin typeface="+mn-lt"/>
                <a:ea typeface="+mn-ea"/>
                <a:cs typeface="+mn-cs"/>
              </a:rPr>
              <a:t>Ny webside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6699089-50CC-4ABF-893A-BC3C6AA8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279" y="1202913"/>
            <a:ext cx="8981440" cy="4452173"/>
          </a:xfrm>
          <a:prstGeom prst="rect">
            <a:avLst/>
          </a:prstGeom>
        </p:spPr>
      </p:pic>
      <p:pic>
        <p:nvPicPr>
          <p:cNvPr id="6" name="Bilde 5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219EEBE9-D0EC-42C3-9364-08A02624C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1" y="5830214"/>
            <a:ext cx="1220904" cy="8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2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v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DF446227745946937A37D85801DD0B" ma:contentTypeVersion="12" ma:contentTypeDescription="Opprett et nytt dokument." ma:contentTypeScope="" ma:versionID="b02c38eab0687e3a6dbb0575e11101da">
  <xsd:schema xmlns:xsd="http://www.w3.org/2001/XMLSchema" xmlns:xs="http://www.w3.org/2001/XMLSchema" xmlns:p="http://schemas.microsoft.com/office/2006/metadata/properties" xmlns:ns2="957f3067-ccd2-4338-b6e2-e80eb3fe8aa8" xmlns:ns3="531e3bf5-1b12-46f4-b098-e84ed414f90b" targetNamespace="http://schemas.microsoft.com/office/2006/metadata/properties" ma:root="true" ma:fieldsID="f400610e77c84c52a53b15a89e033fea" ns2:_="" ns3:_="">
    <xsd:import namespace="957f3067-ccd2-4338-b6e2-e80eb3fe8aa8"/>
    <xsd:import namespace="531e3bf5-1b12-46f4-b098-e84ed414f9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f3067-ccd2-4338-b6e2-e80eb3fe8a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e3bf5-1b12-46f4-b098-e84ed414f9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61A07A-C700-4B4C-BF3E-AF9B65C36BE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57f3067-ccd2-4338-b6e2-e80eb3fe8aa8"/>
    <ds:schemaRef ds:uri="531e3bf5-1b12-46f4-b098-e84ed414f90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0D0FD9F-42CD-4265-AF1B-8ECBA05E23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932FD0-7106-4541-A4D1-D545ED51E5A6}">
  <ds:schemaRefs>
    <ds:schemaRef ds:uri="531e3bf5-1b12-46f4-b098-e84ed414f90b"/>
    <ds:schemaRef ds:uri="957f3067-ccd2-4338-b6e2-e80eb3fe8a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331</Words>
  <Application>Microsoft Office PowerPoint</Application>
  <PresentationFormat>Widescreen</PresentationFormat>
  <Paragraphs>80</Paragraphs>
  <Slides>13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PowerPoint-presentasjon</vt:lpstr>
      <vt:lpstr>Bygge omdømme</vt:lpstr>
      <vt:lpstr>Felles budskap</vt:lpstr>
      <vt:lpstr>PowerPoint-presentasjon</vt:lpstr>
      <vt:lpstr>PowerPoint-presentasjon</vt:lpstr>
      <vt:lpstr>Norges største fastlandsnæring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Roger Solheim</dc:creator>
  <cp:lastModifiedBy>Lene Eikefjord</cp:lastModifiedBy>
  <cp:revision>14</cp:revision>
  <dcterms:created xsi:type="dcterms:W3CDTF">2020-09-07T09:24:38Z</dcterms:created>
  <dcterms:modified xsi:type="dcterms:W3CDTF">2021-11-09T13:30:14Z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0x010100B5DF446227745946937A37D85801DD0B</vt:lpwstr>
  </property>
</Properties>
</file>